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theme/themeOverride1.xml" ContentType="application/vnd.openxmlformats-officedocument.themeOverr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charts/chart2.xml" ContentType="application/vnd.openxmlformats-officedocument.drawingml.chart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3" r:id="rId3"/>
    <p:sldId id="294" r:id="rId4"/>
    <p:sldId id="317" r:id="rId5"/>
    <p:sldId id="349" r:id="rId6"/>
    <p:sldId id="338" r:id="rId7"/>
    <p:sldId id="350" r:id="rId8"/>
    <p:sldId id="339" r:id="rId9"/>
    <p:sldId id="337" r:id="rId10"/>
    <p:sldId id="342" r:id="rId11"/>
    <p:sldId id="290" r:id="rId12"/>
    <p:sldId id="315" r:id="rId13"/>
    <p:sldId id="331" r:id="rId14"/>
    <p:sldId id="279" r:id="rId15"/>
    <p:sldId id="340" r:id="rId16"/>
    <p:sldId id="336" r:id="rId17"/>
    <p:sldId id="343" r:id="rId18"/>
    <p:sldId id="344" r:id="rId19"/>
    <p:sldId id="348" r:id="rId20"/>
    <p:sldId id="345" r:id="rId21"/>
    <p:sldId id="346" r:id="rId22"/>
    <p:sldId id="347" r:id="rId23"/>
    <p:sldId id="309" r:id="rId24"/>
    <p:sldId id="316" r:id="rId25"/>
    <p:sldId id="318" r:id="rId26"/>
    <p:sldId id="319" r:id="rId27"/>
    <p:sldId id="329" r:id="rId28"/>
    <p:sldId id="320" r:id="rId29"/>
    <p:sldId id="328" r:id="rId30"/>
    <p:sldId id="321" r:id="rId31"/>
    <p:sldId id="324" r:id="rId32"/>
    <p:sldId id="322" r:id="rId33"/>
    <p:sldId id="260" r:id="rId3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riam.sepulveda" initials="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</p:presentationPr>
</file>

<file path=ppt/tableStyles.xml><?xml version="1.0" encoding="utf-8"?>
<a:tblStyleLst xmlns:a="http://schemas.openxmlformats.org/drawingml/2006/main" def="{5C22544A-7EE6-4342-B048-85BDC9FD1C3A}"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4" d="100"/>
          <a:sy n="84" d="100"/>
        </p:scale>
        <p:origin x="-954" y="3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Office_Excel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Office_Excel2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CL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0688103039767432E-2"/>
          <c:y val="0.11758041609758296"/>
          <c:w val="0.9722530521642615"/>
          <c:h val="0.69780868418212294"/>
        </c:manualLayout>
      </c:layout>
      <c:barChart>
        <c:barDir val="col"/>
        <c:grouping val="clustered"/>
        <c:ser>
          <c:idx val="0"/>
          <c:order val="0"/>
          <c:tx>
            <c:strRef>
              <c:f>Sheet1!$A$3</c:f>
              <c:strCache>
                <c:ptCount val="1"/>
                <c:pt idx="0">
                  <c:v>Insatisfechos</c:v>
                </c:pt>
              </c:strCache>
            </c:strRef>
          </c:tx>
          <c:spPr>
            <a:solidFill>
              <a:srgbClr val="FF0000"/>
            </a:solidFill>
            <a:ln w="23373">
              <a:noFill/>
            </a:ln>
          </c:spPr>
          <c:dLbls>
            <c:numFmt formatCode="#,##0" sourceLinked="0"/>
            <c:spPr>
              <a:noFill/>
              <a:ln w="23373">
                <a:noFill/>
              </a:ln>
            </c:spPr>
            <c:txPr>
              <a:bodyPr/>
              <a:lstStyle/>
              <a:p>
                <a:pPr algn="ctr">
                  <a:defRPr lang="es-CL" sz="1200" b="1" i="0" u="none" strike="noStrike" kern="1200" baseline="0">
                    <a:solidFill>
                      <a:srgbClr val="000000"/>
                    </a:solidFill>
                    <a:latin typeface="+mn-lt"/>
                    <a:ea typeface="Arial Narrow"/>
                    <a:cs typeface="Arial Narrow"/>
                  </a:defRPr>
                </a:pPr>
                <a:endParaRPr lang="es-CL"/>
              </a:p>
            </c:txPr>
            <c:showVal val="1"/>
          </c:dLbls>
          <c:cat>
            <c:strRef>
              <c:f>Sheet1!$B$2:$Q$2</c:f>
              <c:strCache>
                <c:ptCount val="16"/>
                <c:pt idx="0">
                  <c:v>Sat. General administrador de fondos de Salud</c:v>
                </c:pt>
                <c:pt idx="1">
                  <c:v>Hombre</c:v>
                </c:pt>
                <c:pt idx="2">
                  <c:v>Mujer</c:v>
                </c:pt>
                <c:pt idx="3">
                  <c:v>18 a 24</c:v>
                </c:pt>
                <c:pt idx="4">
                  <c:v>25 a 35</c:v>
                </c:pt>
                <c:pt idx="5">
                  <c:v>36 a 45</c:v>
                </c:pt>
                <c:pt idx="6">
                  <c:v>46 a 60</c:v>
                </c:pt>
                <c:pt idx="7">
                  <c:v>61 o más</c:v>
                </c:pt>
                <c:pt idx="8">
                  <c:v>Carga</c:v>
                </c:pt>
                <c:pt idx="9">
                  <c:v>Titular Activo</c:v>
                </c:pt>
                <c:pt idx="10">
                  <c:v>Titular Montepío</c:v>
                </c:pt>
                <c:pt idx="11">
                  <c:v>Titular Retiro</c:v>
                </c:pt>
                <c:pt idx="12">
                  <c:v>Carga</c:v>
                </c:pt>
                <c:pt idx="13">
                  <c:v>Carabineros</c:v>
                </c:pt>
                <c:pt idx="14">
                  <c:v>Investigaciones</c:v>
                </c:pt>
                <c:pt idx="15">
                  <c:v>Gendarmería</c:v>
                </c:pt>
              </c:strCache>
            </c:strRef>
          </c:cat>
          <c:val>
            <c:numRef>
              <c:f>Sheet1!$B$3:$Q$3</c:f>
              <c:numCache>
                <c:formatCode>0</c:formatCode>
                <c:ptCount val="16"/>
                <c:pt idx="0">
                  <c:v>-4.0199999999999996</c:v>
                </c:pt>
                <c:pt idx="1">
                  <c:v>-3.4800000000000004</c:v>
                </c:pt>
                <c:pt idx="2">
                  <c:v>-5.01</c:v>
                </c:pt>
                <c:pt idx="3">
                  <c:v>-4.76</c:v>
                </c:pt>
                <c:pt idx="4">
                  <c:v>-3.46</c:v>
                </c:pt>
                <c:pt idx="5">
                  <c:v>-3.6399999999999997</c:v>
                </c:pt>
                <c:pt idx="6">
                  <c:v>-4.51</c:v>
                </c:pt>
                <c:pt idx="7">
                  <c:v>-3.9099999999999997</c:v>
                </c:pt>
                <c:pt idx="8">
                  <c:v>-4.5599999999999996</c:v>
                </c:pt>
                <c:pt idx="9">
                  <c:v>-3.64</c:v>
                </c:pt>
                <c:pt idx="10">
                  <c:v>-5.3</c:v>
                </c:pt>
                <c:pt idx="11">
                  <c:v>-3.71</c:v>
                </c:pt>
                <c:pt idx="12">
                  <c:v>-4.5599999999999996</c:v>
                </c:pt>
                <c:pt idx="13">
                  <c:v>-3.51</c:v>
                </c:pt>
                <c:pt idx="14">
                  <c:v>-3.57</c:v>
                </c:pt>
                <c:pt idx="15">
                  <c:v>-4.26</c:v>
                </c:pt>
              </c:numCache>
            </c:numRef>
          </c:val>
        </c:ser>
        <c:ser>
          <c:idx val="1"/>
          <c:order val="1"/>
          <c:tx>
            <c:strRef>
              <c:f>Sheet1!$A$4</c:f>
              <c:strCache>
                <c:ptCount val="1"/>
                <c:pt idx="0">
                  <c:v>Satisfechos</c:v>
                </c:pt>
              </c:strCache>
            </c:strRef>
          </c:tx>
          <c:spPr>
            <a:solidFill>
              <a:srgbClr val="0070C0"/>
            </a:solidFill>
            <a:ln w="23373">
              <a:noFill/>
            </a:ln>
          </c:spPr>
          <c:dLbls>
            <c:numFmt formatCode="#,##0" sourceLinked="0"/>
            <c:spPr>
              <a:noFill/>
              <a:ln w="23373">
                <a:noFill/>
              </a:ln>
            </c:spPr>
            <c:txPr>
              <a:bodyPr/>
              <a:lstStyle/>
              <a:p>
                <a:pPr>
                  <a:defRPr lang="en-US" sz="1200" b="1" i="0" u="none" strike="noStrike" baseline="0">
                    <a:solidFill>
                      <a:schemeClr val="tx1"/>
                    </a:solidFill>
                    <a:latin typeface="+mn-lt"/>
                    <a:ea typeface="Arial Narrow"/>
                    <a:cs typeface="Arial Narrow"/>
                  </a:defRPr>
                </a:pPr>
                <a:endParaRPr lang="es-CL"/>
              </a:p>
            </c:txPr>
            <c:showVal val="1"/>
          </c:dLbls>
          <c:cat>
            <c:strRef>
              <c:f>Sheet1!$B$2:$Q$2</c:f>
              <c:strCache>
                <c:ptCount val="16"/>
                <c:pt idx="0">
                  <c:v>Sat. General administrador de fondos de Salud</c:v>
                </c:pt>
                <c:pt idx="1">
                  <c:v>Hombre</c:v>
                </c:pt>
                <c:pt idx="2">
                  <c:v>Mujer</c:v>
                </c:pt>
                <c:pt idx="3">
                  <c:v>18 a 24</c:v>
                </c:pt>
                <c:pt idx="4">
                  <c:v>25 a 35</c:v>
                </c:pt>
                <c:pt idx="5">
                  <c:v>36 a 45</c:v>
                </c:pt>
                <c:pt idx="6">
                  <c:v>46 a 60</c:v>
                </c:pt>
                <c:pt idx="7">
                  <c:v>61 o más</c:v>
                </c:pt>
                <c:pt idx="8">
                  <c:v>Carga</c:v>
                </c:pt>
                <c:pt idx="9">
                  <c:v>Titular Activo</c:v>
                </c:pt>
                <c:pt idx="10">
                  <c:v>Titular Montepío</c:v>
                </c:pt>
                <c:pt idx="11">
                  <c:v>Titular Retiro</c:v>
                </c:pt>
                <c:pt idx="12">
                  <c:v>Carga</c:v>
                </c:pt>
                <c:pt idx="13">
                  <c:v>Carabineros</c:v>
                </c:pt>
                <c:pt idx="14">
                  <c:v>Investigaciones</c:v>
                </c:pt>
                <c:pt idx="15">
                  <c:v>Gendarmería</c:v>
                </c:pt>
              </c:strCache>
            </c:strRef>
          </c:cat>
          <c:val>
            <c:numRef>
              <c:f>Sheet1!$B$4:$Q$4</c:f>
              <c:numCache>
                <c:formatCode>0</c:formatCode>
                <c:ptCount val="16"/>
                <c:pt idx="0">
                  <c:v>88.759999999999991</c:v>
                </c:pt>
                <c:pt idx="1">
                  <c:v>89.34</c:v>
                </c:pt>
                <c:pt idx="2">
                  <c:v>87.669999999999987</c:v>
                </c:pt>
                <c:pt idx="3">
                  <c:v>87.61999999999999</c:v>
                </c:pt>
                <c:pt idx="4">
                  <c:v>85.28</c:v>
                </c:pt>
                <c:pt idx="5">
                  <c:v>89.78</c:v>
                </c:pt>
                <c:pt idx="6">
                  <c:v>87.47</c:v>
                </c:pt>
                <c:pt idx="7">
                  <c:v>91.149999999999991</c:v>
                </c:pt>
                <c:pt idx="8">
                  <c:v>89.36</c:v>
                </c:pt>
                <c:pt idx="9">
                  <c:v>86.34</c:v>
                </c:pt>
                <c:pt idx="10">
                  <c:v>87.13</c:v>
                </c:pt>
                <c:pt idx="11">
                  <c:v>91.539999999999992</c:v>
                </c:pt>
                <c:pt idx="12">
                  <c:v>89.36</c:v>
                </c:pt>
                <c:pt idx="13">
                  <c:v>86.79</c:v>
                </c:pt>
                <c:pt idx="14">
                  <c:v>82.149999999999991</c:v>
                </c:pt>
                <c:pt idx="15">
                  <c:v>88.3</c:v>
                </c:pt>
              </c:numCache>
            </c:numRef>
          </c:val>
        </c:ser>
        <c:ser>
          <c:idx val="2"/>
          <c:order val="2"/>
          <c:tx>
            <c:strRef>
              <c:f>Sheet1!$A$5</c:f>
              <c:strCache>
                <c:ptCount val="1"/>
              </c:strCache>
            </c:strRef>
          </c:tx>
          <c:spPr>
            <a:solidFill>
              <a:schemeClr val="accent1">
                <a:lumMod val="90000"/>
              </a:schemeClr>
            </a:solidFill>
            <a:ln w="23373">
              <a:noFill/>
            </a:ln>
          </c:spPr>
          <c:dLbls>
            <c:delete val="1"/>
          </c:dLbls>
          <c:cat>
            <c:strRef>
              <c:f>Sheet1!$B$2:$Q$2</c:f>
              <c:strCache>
                <c:ptCount val="16"/>
                <c:pt idx="0">
                  <c:v>Sat. General administrador de fondos de Salud</c:v>
                </c:pt>
                <c:pt idx="1">
                  <c:v>Hombre</c:v>
                </c:pt>
                <c:pt idx="2">
                  <c:v>Mujer</c:v>
                </c:pt>
                <c:pt idx="3">
                  <c:v>18 a 24</c:v>
                </c:pt>
                <c:pt idx="4">
                  <c:v>25 a 35</c:v>
                </c:pt>
                <c:pt idx="5">
                  <c:v>36 a 45</c:v>
                </c:pt>
                <c:pt idx="6">
                  <c:v>46 a 60</c:v>
                </c:pt>
                <c:pt idx="7">
                  <c:v>61 o más</c:v>
                </c:pt>
                <c:pt idx="8">
                  <c:v>Carga</c:v>
                </c:pt>
                <c:pt idx="9">
                  <c:v>Titular Activo</c:v>
                </c:pt>
                <c:pt idx="10">
                  <c:v>Titular Montepío</c:v>
                </c:pt>
                <c:pt idx="11">
                  <c:v>Titular Retiro</c:v>
                </c:pt>
                <c:pt idx="12">
                  <c:v>Carga</c:v>
                </c:pt>
                <c:pt idx="13">
                  <c:v>Carabineros</c:v>
                </c:pt>
                <c:pt idx="14">
                  <c:v>Investigaciones</c:v>
                </c:pt>
                <c:pt idx="15">
                  <c:v>Gendarmería</c:v>
                </c:pt>
              </c:strCache>
            </c:strRef>
          </c:cat>
          <c:val>
            <c:numRef>
              <c:f>Sheet1!$B$5:$Q$5</c:f>
              <c:numCache>
                <c:formatCode>General</c:formatCode>
                <c:ptCount val="16"/>
              </c:numCache>
            </c:numRef>
          </c:val>
        </c:ser>
        <c:dLbls>
          <c:showVal val="1"/>
        </c:dLbls>
        <c:overlap val="100"/>
        <c:axId val="132877696"/>
        <c:axId val="132994176"/>
      </c:barChart>
      <c:lineChart>
        <c:grouping val="stacked"/>
        <c:ser>
          <c:idx val="3"/>
          <c:order val="3"/>
          <c:tx>
            <c:strRef>
              <c:f>Sheet1!$A$6</c:f>
              <c:strCache>
                <c:ptCount val="1"/>
                <c:pt idx="0">
                  <c:v>Satisfacción Neta</c:v>
                </c:pt>
              </c:strCache>
            </c:strRef>
          </c:tx>
          <c:spPr>
            <a:ln w="12700">
              <a:solidFill>
                <a:srgbClr val="00B0F0"/>
              </a:solidFill>
            </a:ln>
          </c:spPr>
          <c:marker>
            <c:symbol val="circle"/>
            <c:size val="4"/>
            <c:spPr>
              <a:solidFill>
                <a:srgbClr val="00B0F0"/>
              </a:solidFill>
              <a:ln>
                <a:solidFill>
                  <a:srgbClr val="00B0F0"/>
                </a:solidFill>
              </a:ln>
            </c:spPr>
          </c:marker>
          <c:dLbls>
            <c:numFmt formatCode="#,##0" sourceLinked="0"/>
            <c:spPr>
              <a:noFill/>
            </c:spPr>
            <c:txPr>
              <a:bodyPr/>
              <a:lstStyle/>
              <a:p>
                <a:pPr algn="ctr">
                  <a:defRPr lang="es-CL" sz="1100" b="1" i="0" u="none" strike="noStrike" kern="1200" baseline="0">
                    <a:solidFill>
                      <a:schemeClr val="bg1"/>
                    </a:solidFill>
                    <a:latin typeface="+mn-lt"/>
                    <a:ea typeface="Arial Narrow"/>
                    <a:cs typeface="Arial Narrow"/>
                  </a:defRPr>
                </a:pPr>
                <a:endParaRPr lang="es-CL"/>
              </a:p>
            </c:txPr>
            <c:dLblPos val="b"/>
            <c:showVal val="1"/>
          </c:dLbls>
          <c:cat>
            <c:strRef>
              <c:f>Sheet1!$B$2:$Q$2</c:f>
              <c:strCache>
                <c:ptCount val="16"/>
                <c:pt idx="0">
                  <c:v>Sat. General administrador de fondos de Salud</c:v>
                </c:pt>
                <c:pt idx="1">
                  <c:v>Hombre</c:v>
                </c:pt>
                <c:pt idx="2">
                  <c:v>Mujer</c:v>
                </c:pt>
                <c:pt idx="3">
                  <c:v>18 a 24</c:v>
                </c:pt>
                <c:pt idx="4">
                  <c:v>25 a 35</c:v>
                </c:pt>
                <c:pt idx="5">
                  <c:v>36 a 45</c:v>
                </c:pt>
                <c:pt idx="6">
                  <c:v>46 a 60</c:v>
                </c:pt>
                <c:pt idx="7">
                  <c:v>61 o más</c:v>
                </c:pt>
                <c:pt idx="8">
                  <c:v>Carga</c:v>
                </c:pt>
                <c:pt idx="9">
                  <c:v>Titular Activo</c:v>
                </c:pt>
                <c:pt idx="10">
                  <c:v>Titular Montepío</c:v>
                </c:pt>
                <c:pt idx="11">
                  <c:v>Titular Retiro</c:v>
                </c:pt>
                <c:pt idx="12">
                  <c:v>Carga</c:v>
                </c:pt>
                <c:pt idx="13">
                  <c:v>Carabineros</c:v>
                </c:pt>
                <c:pt idx="14">
                  <c:v>Investigaciones</c:v>
                </c:pt>
                <c:pt idx="15">
                  <c:v>Gendarmería</c:v>
                </c:pt>
              </c:strCache>
            </c:strRef>
          </c:cat>
          <c:val>
            <c:numRef>
              <c:f>Sheet1!$B$6:$Q$6</c:f>
              <c:numCache>
                <c:formatCode>0</c:formatCode>
                <c:ptCount val="16"/>
                <c:pt idx="0">
                  <c:v>84.740000000000023</c:v>
                </c:pt>
                <c:pt idx="1">
                  <c:v>85.86</c:v>
                </c:pt>
                <c:pt idx="2">
                  <c:v>82.66</c:v>
                </c:pt>
                <c:pt idx="3">
                  <c:v>82.86</c:v>
                </c:pt>
                <c:pt idx="4">
                  <c:v>81.819999999999993</c:v>
                </c:pt>
                <c:pt idx="5">
                  <c:v>86.14</c:v>
                </c:pt>
                <c:pt idx="6">
                  <c:v>82.960000000000022</c:v>
                </c:pt>
                <c:pt idx="7">
                  <c:v>87.240000000000023</c:v>
                </c:pt>
                <c:pt idx="8">
                  <c:v>84.8</c:v>
                </c:pt>
                <c:pt idx="9">
                  <c:v>82.7</c:v>
                </c:pt>
                <c:pt idx="10">
                  <c:v>81.83</c:v>
                </c:pt>
                <c:pt idx="11">
                  <c:v>87.83</c:v>
                </c:pt>
                <c:pt idx="12">
                  <c:v>84.8</c:v>
                </c:pt>
                <c:pt idx="13">
                  <c:v>83.28</c:v>
                </c:pt>
                <c:pt idx="14">
                  <c:v>78.580000000000013</c:v>
                </c:pt>
                <c:pt idx="15">
                  <c:v>84.039999999999992</c:v>
                </c:pt>
              </c:numCache>
            </c:numRef>
          </c:val>
        </c:ser>
        <c:marker val="1"/>
        <c:axId val="132877696"/>
        <c:axId val="132994176"/>
      </c:lineChart>
      <c:catAx>
        <c:axId val="132877696"/>
        <c:scaling>
          <c:orientation val="minMax"/>
        </c:scaling>
        <c:delete val="1"/>
        <c:axPos val="b"/>
        <c:numFmt formatCode="General" sourceLinked="1"/>
        <c:tickLblPos val="none"/>
        <c:crossAx val="132994176"/>
        <c:crosses val="autoZero"/>
        <c:auto val="1"/>
        <c:lblAlgn val="ctr"/>
        <c:lblOffset val="800"/>
        <c:tickLblSkip val="1"/>
        <c:tickMarkSkip val="1"/>
      </c:catAx>
      <c:valAx>
        <c:axId val="132994176"/>
        <c:scaling>
          <c:orientation val="minMax"/>
          <c:max val="150"/>
          <c:min val="-80"/>
        </c:scaling>
        <c:delete val="1"/>
        <c:axPos val="l"/>
        <c:numFmt formatCode="0" sourceLinked="1"/>
        <c:tickLblPos val="none"/>
        <c:crossAx val="132877696"/>
        <c:crosses val="autoZero"/>
        <c:crossBetween val="between"/>
        <c:majorUnit val="25"/>
        <c:minorUnit val="10"/>
      </c:valAx>
      <c:spPr>
        <a:noFill/>
        <a:ln w="25400">
          <a:noFill/>
        </a:ln>
      </c:spPr>
    </c:plotArea>
    <c:legend>
      <c:legendPos val="t"/>
      <c:legendEntry>
        <c:idx val="2"/>
        <c:delete val="1"/>
      </c:legendEntry>
      <c:layout>
        <c:manualLayout>
          <c:xMode val="edge"/>
          <c:yMode val="edge"/>
          <c:x val="0.54657126925912469"/>
          <c:y val="1.8914764164911963E-2"/>
          <c:w val="0.44845670371511082"/>
          <c:h val="7.775188278743439E-2"/>
        </c:manualLayout>
      </c:layout>
      <c:spPr>
        <a:solidFill>
          <a:schemeClr val="bg1"/>
        </a:solidFill>
        <a:ln w="23373">
          <a:noFill/>
        </a:ln>
      </c:spPr>
      <c:txPr>
        <a:bodyPr/>
        <a:lstStyle/>
        <a:p>
          <a:pPr>
            <a:defRPr lang="en-US" sz="1100" b="1" i="0" u="none" strike="noStrike" baseline="0">
              <a:solidFill>
                <a:schemeClr val="tx1"/>
              </a:solidFill>
              <a:latin typeface="Arial Narrow"/>
              <a:ea typeface="Arial Narrow"/>
              <a:cs typeface="Arial Narrow"/>
            </a:defRPr>
          </a:pPr>
          <a:endParaRPr lang="es-CL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920" b="1" i="0" u="none" strike="noStrike" baseline="0">
          <a:solidFill>
            <a:srgbClr val="003366"/>
          </a:solidFill>
          <a:latin typeface="Tahoma"/>
          <a:ea typeface="Tahoma"/>
          <a:cs typeface="Tahoma"/>
        </a:defRPr>
      </a:pPr>
      <a:endParaRPr lang="es-CL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CL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0688103039767432E-2"/>
          <c:y val="0.17154952536930593"/>
          <c:w val="0.97225305216426194"/>
          <c:h val="0.47653533616805727"/>
        </c:manualLayout>
      </c:layout>
      <c:barChart>
        <c:barDir val="col"/>
        <c:grouping val="clustered"/>
        <c:ser>
          <c:idx val="0"/>
          <c:order val="0"/>
          <c:tx>
            <c:strRef>
              <c:f>Sheet1!$A$3</c:f>
              <c:strCache>
                <c:ptCount val="1"/>
                <c:pt idx="0">
                  <c:v>Insatisfechos</c:v>
                </c:pt>
              </c:strCache>
            </c:strRef>
          </c:tx>
          <c:spPr>
            <a:solidFill>
              <a:srgbClr val="FF0000"/>
            </a:solidFill>
            <a:ln w="23373">
              <a:noFill/>
            </a:ln>
          </c:spPr>
          <c:dLbls>
            <c:numFmt formatCode="#,##0" sourceLinked="0"/>
            <c:spPr>
              <a:noFill/>
              <a:ln w="23373">
                <a:noFill/>
              </a:ln>
            </c:spPr>
            <c:txPr>
              <a:bodyPr/>
              <a:lstStyle/>
              <a:p>
                <a:pPr algn="ctr">
                  <a:defRPr lang="es-CL" sz="1200" b="1" i="0" u="none" strike="noStrike" kern="1200" baseline="0">
                    <a:solidFill>
                      <a:srgbClr val="000000"/>
                    </a:solidFill>
                    <a:latin typeface="+mn-lt"/>
                    <a:ea typeface="Arial Narrow"/>
                    <a:cs typeface="Arial Narrow"/>
                  </a:defRPr>
                </a:pPr>
                <a:endParaRPr lang="es-CL"/>
              </a:p>
            </c:txPr>
            <c:showVal val="1"/>
          </c:dLbls>
          <c:cat>
            <c:strRef>
              <c:f>Sheet1!$B$2:$O$2</c:f>
              <c:strCache>
                <c:ptCount val="14"/>
                <c:pt idx="0">
                  <c:v>Satisfacción
General
Fondo de Salud</c:v>
                </c:pt>
                <c:pt idx="1">
                  <c:v>Convenios y gestión para Procedimientos</c:v>
                </c:pt>
                <c:pt idx="2">
                  <c:v>Solicitud del Carné de medicina Curativa</c:v>
                </c:pt>
                <c:pt idx="3">
                  <c:v>Trámite de afiliaciones y desafiliaciones</c:v>
                </c:pt>
                <c:pt idx="4">
                  <c:v>Convenios y gestión para Hospitalizaciones</c:v>
                </c:pt>
                <c:pt idx="5">
                  <c:v>Seguro catastrófico</c:v>
                </c:pt>
                <c:pt idx="6">
                  <c:v>Convenios y gestión para Exámenes</c:v>
                </c:pt>
                <c:pt idx="7">
                  <c:v>Monto de beneficios y aportes</c:v>
                </c:pt>
                <c:pt idx="8">
                  <c:v>Convenios y gestión para Cirugías</c:v>
                </c:pt>
                <c:pt idx="9">
                  <c:v>Convenios y gestión para uso de Consultas Médicas</c:v>
                </c:pt>
                <c:pt idx="10">
                  <c:v>Entrega de información del seguro de salud</c:v>
                </c:pt>
                <c:pt idx="11">
                  <c:v>Reintegro del Seguro</c:v>
                </c:pt>
                <c:pt idx="12">
                  <c:v>Reintegro Express DIPRECA</c:v>
                </c:pt>
                <c:pt idx="13">
                  <c:v>Reintegro Normal DIPRECA</c:v>
                </c:pt>
              </c:strCache>
            </c:strRef>
          </c:cat>
          <c:val>
            <c:numRef>
              <c:f>Sheet1!$B$3:$O$3</c:f>
              <c:numCache>
                <c:formatCode>0</c:formatCode>
                <c:ptCount val="14"/>
                <c:pt idx="0">
                  <c:v>-4.0199999999999996</c:v>
                </c:pt>
                <c:pt idx="1">
                  <c:v>-0.750000000000002</c:v>
                </c:pt>
                <c:pt idx="2">
                  <c:v>-1.1099999999999952</c:v>
                </c:pt>
                <c:pt idx="3">
                  <c:v>-1.9400000000000037</c:v>
                </c:pt>
                <c:pt idx="4">
                  <c:v>-1.23</c:v>
                </c:pt>
                <c:pt idx="5">
                  <c:v>-2.13</c:v>
                </c:pt>
                <c:pt idx="6">
                  <c:v>-1.3800000000000001</c:v>
                </c:pt>
                <c:pt idx="7">
                  <c:v>-1.77</c:v>
                </c:pt>
                <c:pt idx="8">
                  <c:v>-1.82</c:v>
                </c:pt>
                <c:pt idx="9">
                  <c:v>-1.86</c:v>
                </c:pt>
                <c:pt idx="10">
                  <c:v>-2.15</c:v>
                </c:pt>
                <c:pt idx="11">
                  <c:v>-4.4000000000000004</c:v>
                </c:pt>
                <c:pt idx="12">
                  <c:v>-7.22</c:v>
                </c:pt>
                <c:pt idx="13">
                  <c:v>-7.55</c:v>
                </c:pt>
              </c:numCache>
            </c:numRef>
          </c:val>
        </c:ser>
        <c:ser>
          <c:idx val="1"/>
          <c:order val="1"/>
          <c:tx>
            <c:strRef>
              <c:f>Sheet1!$A$4</c:f>
              <c:strCache>
                <c:ptCount val="1"/>
                <c:pt idx="0">
                  <c:v>Satisfechos</c:v>
                </c:pt>
              </c:strCache>
            </c:strRef>
          </c:tx>
          <c:spPr>
            <a:solidFill>
              <a:srgbClr val="0070C0"/>
            </a:solidFill>
            <a:ln w="23373">
              <a:noFill/>
            </a:ln>
          </c:spPr>
          <c:dLbls>
            <c:numFmt formatCode="#,##0" sourceLinked="0"/>
            <c:spPr>
              <a:noFill/>
              <a:ln w="23373">
                <a:noFill/>
              </a:ln>
            </c:spPr>
            <c:txPr>
              <a:bodyPr/>
              <a:lstStyle/>
              <a:p>
                <a:pPr>
                  <a:defRPr lang="en-US" sz="1200" b="1" i="0" u="none" strike="noStrike" baseline="0">
                    <a:solidFill>
                      <a:schemeClr val="tx1"/>
                    </a:solidFill>
                    <a:latin typeface="+mn-lt"/>
                    <a:ea typeface="Arial Narrow"/>
                    <a:cs typeface="Arial Narrow"/>
                  </a:defRPr>
                </a:pPr>
                <a:endParaRPr lang="es-CL"/>
              </a:p>
            </c:txPr>
            <c:showVal val="1"/>
          </c:dLbls>
          <c:cat>
            <c:strRef>
              <c:f>Sheet1!$B$2:$O$2</c:f>
              <c:strCache>
                <c:ptCount val="14"/>
                <c:pt idx="0">
                  <c:v>Satisfacción
General
Fondo de Salud</c:v>
                </c:pt>
                <c:pt idx="1">
                  <c:v>Convenios y gestión para Procedimientos</c:v>
                </c:pt>
                <c:pt idx="2">
                  <c:v>Solicitud del Carné de medicina Curativa</c:v>
                </c:pt>
                <c:pt idx="3">
                  <c:v>Trámite de afiliaciones y desafiliaciones</c:v>
                </c:pt>
                <c:pt idx="4">
                  <c:v>Convenios y gestión para Hospitalizaciones</c:v>
                </c:pt>
                <c:pt idx="5">
                  <c:v>Seguro catastrófico</c:v>
                </c:pt>
                <c:pt idx="6">
                  <c:v>Convenios y gestión para Exámenes</c:v>
                </c:pt>
                <c:pt idx="7">
                  <c:v>Monto de beneficios y aportes</c:v>
                </c:pt>
                <c:pt idx="8">
                  <c:v>Convenios y gestión para Cirugías</c:v>
                </c:pt>
                <c:pt idx="9">
                  <c:v>Convenios y gestión para uso de Consultas Médicas</c:v>
                </c:pt>
                <c:pt idx="10">
                  <c:v>Entrega de información del seguro de salud</c:v>
                </c:pt>
                <c:pt idx="11">
                  <c:v>Reintegro del Seguro</c:v>
                </c:pt>
                <c:pt idx="12">
                  <c:v>Reintegro Express DIPRECA</c:v>
                </c:pt>
                <c:pt idx="13">
                  <c:v>Reintegro Normal DIPRECA</c:v>
                </c:pt>
              </c:strCache>
            </c:strRef>
          </c:cat>
          <c:val>
            <c:numRef>
              <c:f>Sheet1!$B$4:$O$4</c:f>
              <c:numCache>
                <c:formatCode>0</c:formatCode>
                <c:ptCount val="14"/>
                <c:pt idx="0">
                  <c:v>88.759999999999991</c:v>
                </c:pt>
                <c:pt idx="1">
                  <c:v>97.92</c:v>
                </c:pt>
                <c:pt idx="2">
                  <c:v>97.64</c:v>
                </c:pt>
                <c:pt idx="3">
                  <c:v>98.05</c:v>
                </c:pt>
                <c:pt idx="4">
                  <c:v>97.300000000000011</c:v>
                </c:pt>
                <c:pt idx="5">
                  <c:v>97.86999999999999</c:v>
                </c:pt>
                <c:pt idx="6">
                  <c:v>96.07</c:v>
                </c:pt>
                <c:pt idx="7">
                  <c:v>96.45</c:v>
                </c:pt>
                <c:pt idx="8">
                  <c:v>96.09</c:v>
                </c:pt>
                <c:pt idx="9">
                  <c:v>95.07</c:v>
                </c:pt>
                <c:pt idx="10">
                  <c:v>94.759999999999991</c:v>
                </c:pt>
                <c:pt idx="11">
                  <c:v>89.01</c:v>
                </c:pt>
                <c:pt idx="12">
                  <c:v>86.740000000000023</c:v>
                </c:pt>
                <c:pt idx="13">
                  <c:v>86.789999999999992</c:v>
                </c:pt>
              </c:numCache>
            </c:numRef>
          </c:val>
        </c:ser>
        <c:ser>
          <c:idx val="2"/>
          <c:order val="2"/>
          <c:tx>
            <c:strRef>
              <c:f>Sheet1!$A$5</c:f>
              <c:strCache>
                <c:ptCount val="1"/>
              </c:strCache>
            </c:strRef>
          </c:tx>
          <c:spPr>
            <a:solidFill>
              <a:schemeClr val="accent1">
                <a:lumMod val="90000"/>
              </a:schemeClr>
            </a:solidFill>
            <a:ln w="23373">
              <a:noFill/>
            </a:ln>
          </c:spPr>
          <c:dLbls>
            <c:delete val="1"/>
          </c:dLbls>
          <c:cat>
            <c:strRef>
              <c:f>Sheet1!$B$2:$O$2</c:f>
              <c:strCache>
                <c:ptCount val="14"/>
                <c:pt idx="0">
                  <c:v>Satisfacción
General
Fondo de Salud</c:v>
                </c:pt>
                <c:pt idx="1">
                  <c:v>Convenios y gestión para Procedimientos</c:v>
                </c:pt>
                <c:pt idx="2">
                  <c:v>Solicitud del Carné de medicina Curativa</c:v>
                </c:pt>
                <c:pt idx="3">
                  <c:v>Trámite de afiliaciones y desafiliaciones</c:v>
                </c:pt>
                <c:pt idx="4">
                  <c:v>Convenios y gestión para Hospitalizaciones</c:v>
                </c:pt>
                <c:pt idx="5">
                  <c:v>Seguro catastrófico</c:v>
                </c:pt>
                <c:pt idx="6">
                  <c:v>Convenios y gestión para Exámenes</c:v>
                </c:pt>
                <c:pt idx="7">
                  <c:v>Monto de beneficios y aportes</c:v>
                </c:pt>
                <c:pt idx="8">
                  <c:v>Convenios y gestión para Cirugías</c:v>
                </c:pt>
                <c:pt idx="9">
                  <c:v>Convenios y gestión para uso de Consultas Médicas</c:v>
                </c:pt>
                <c:pt idx="10">
                  <c:v>Entrega de información del seguro de salud</c:v>
                </c:pt>
                <c:pt idx="11">
                  <c:v>Reintegro del Seguro</c:v>
                </c:pt>
                <c:pt idx="12">
                  <c:v>Reintegro Express DIPRECA</c:v>
                </c:pt>
                <c:pt idx="13">
                  <c:v>Reintegro Normal DIPRECA</c:v>
                </c:pt>
              </c:strCache>
            </c:strRef>
          </c:cat>
          <c:val>
            <c:numRef>
              <c:f>Sheet1!$B$5:$O$5</c:f>
              <c:numCache>
                <c:formatCode>General</c:formatCode>
                <c:ptCount val="14"/>
              </c:numCache>
            </c:numRef>
          </c:val>
        </c:ser>
        <c:dLbls>
          <c:showVal val="1"/>
        </c:dLbls>
        <c:overlap val="100"/>
        <c:axId val="134310528"/>
        <c:axId val="134780416"/>
      </c:barChart>
      <c:lineChart>
        <c:grouping val="stacked"/>
        <c:ser>
          <c:idx val="3"/>
          <c:order val="3"/>
          <c:tx>
            <c:strRef>
              <c:f>Sheet1!$A$6</c:f>
              <c:strCache>
                <c:ptCount val="1"/>
                <c:pt idx="0">
                  <c:v>Satisfacción Neta</c:v>
                </c:pt>
              </c:strCache>
            </c:strRef>
          </c:tx>
          <c:spPr>
            <a:ln w="12700">
              <a:solidFill>
                <a:srgbClr val="00B0F0"/>
              </a:solidFill>
            </a:ln>
          </c:spPr>
          <c:marker>
            <c:symbol val="circle"/>
            <c:size val="4"/>
            <c:spPr>
              <a:solidFill>
                <a:srgbClr val="00B0F0"/>
              </a:solidFill>
              <a:ln>
                <a:solidFill>
                  <a:srgbClr val="00B0F0"/>
                </a:solidFill>
              </a:ln>
            </c:spPr>
          </c:marker>
          <c:dLbls>
            <c:numFmt formatCode="#,##0" sourceLinked="0"/>
            <c:spPr>
              <a:noFill/>
            </c:spPr>
            <c:txPr>
              <a:bodyPr/>
              <a:lstStyle/>
              <a:p>
                <a:pPr algn="ctr">
                  <a:defRPr lang="es-CL" sz="1100" b="1" i="0" u="none" strike="noStrike" kern="1200" baseline="0">
                    <a:solidFill>
                      <a:schemeClr val="bg1"/>
                    </a:solidFill>
                    <a:latin typeface="+mn-lt"/>
                    <a:ea typeface="Arial Narrow"/>
                    <a:cs typeface="Arial Narrow"/>
                  </a:defRPr>
                </a:pPr>
                <a:endParaRPr lang="es-CL"/>
              </a:p>
            </c:txPr>
            <c:dLblPos val="b"/>
            <c:showVal val="1"/>
          </c:dLbls>
          <c:cat>
            <c:strRef>
              <c:f>Sheet1!$B$2:$O$2</c:f>
              <c:strCache>
                <c:ptCount val="14"/>
                <c:pt idx="0">
                  <c:v>Satisfacción
General
Fondo de Salud</c:v>
                </c:pt>
                <c:pt idx="1">
                  <c:v>Convenios y gestión para Procedimientos</c:v>
                </c:pt>
                <c:pt idx="2">
                  <c:v>Solicitud del Carné de medicina Curativa</c:v>
                </c:pt>
                <c:pt idx="3">
                  <c:v>Trámite de afiliaciones y desafiliaciones</c:v>
                </c:pt>
                <c:pt idx="4">
                  <c:v>Convenios y gestión para Hospitalizaciones</c:v>
                </c:pt>
                <c:pt idx="5">
                  <c:v>Seguro catastrófico</c:v>
                </c:pt>
                <c:pt idx="6">
                  <c:v>Convenios y gestión para Exámenes</c:v>
                </c:pt>
                <c:pt idx="7">
                  <c:v>Monto de beneficios y aportes</c:v>
                </c:pt>
                <c:pt idx="8">
                  <c:v>Convenios y gestión para Cirugías</c:v>
                </c:pt>
                <c:pt idx="9">
                  <c:v>Convenios y gestión para uso de Consultas Médicas</c:v>
                </c:pt>
                <c:pt idx="10">
                  <c:v>Entrega de información del seguro de salud</c:v>
                </c:pt>
                <c:pt idx="11">
                  <c:v>Reintegro del Seguro</c:v>
                </c:pt>
                <c:pt idx="12">
                  <c:v>Reintegro Express DIPRECA</c:v>
                </c:pt>
                <c:pt idx="13">
                  <c:v>Reintegro Normal DIPRECA</c:v>
                </c:pt>
              </c:strCache>
            </c:strRef>
          </c:cat>
          <c:val>
            <c:numRef>
              <c:f>Sheet1!$B$6:$O$6</c:f>
              <c:numCache>
                <c:formatCode>0</c:formatCode>
                <c:ptCount val="14"/>
                <c:pt idx="0">
                  <c:v>84.740000000000023</c:v>
                </c:pt>
                <c:pt idx="1">
                  <c:v>97.169999999999987</c:v>
                </c:pt>
                <c:pt idx="2">
                  <c:v>96.53</c:v>
                </c:pt>
                <c:pt idx="3">
                  <c:v>96.11</c:v>
                </c:pt>
                <c:pt idx="4">
                  <c:v>96.07</c:v>
                </c:pt>
                <c:pt idx="5">
                  <c:v>95.740000000000023</c:v>
                </c:pt>
                <c:pt idx="6">
                  <c:v>94.690000000000012</c:v>
                </c:pt>
                <c:pt idx="7">
                  <c:v>94.679999999999978</c:v>
                </c:pt>
                <c:pt idx="8">
                  <c:v>94.27000000000001</c:v>
                </c:pt>
                <c:pt idx="9">
                  <c:v>93.210000000000022</c:v>
                </c:pt>
                <c:pt idx="10">
                  <c:v>92.609999999999985</c:v>
                </c:pt>
                <c:pt idx="11">
                  <c:v>84.61</c:v>
                </c:pt>
                <c:pt idx="12">
                  <c:v>79.52000000000001</c:v>
                </c:pt>
                <c:pt idx="13">
                  <c:v>79.239999999999995</c:v>
                </c:pt>
              </c:numCache>
            </c:numRef>
          </c:val>
        </c:ser>
        <c:marker val="1"/>
        <c:axId val="134310528"/>
        <c:axId val="134780416"/>
      </c:lineChart>
      <c:catAx>
        <c:axId val="134310528"/>
        <c:scaling>
          <c:orientation val="minMax"/>
        </c:scaling>
        <c:axPos val="b"/>
        <c:numFmt formatCode="General" sourceLinked="1"/>
        <c:tickLblPos val="nextTo"/>
        <c:spPr>
          <a:ln w="12700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lang="en-US" sz="600" b="1" i="0" u="none" strike="noStrike" baseline="0">
                <a:solidFill>
                  <a:schemeClr val="tx1"/>
                </a:solidFill>
                <a:latin typeface="Arial Narrow"/>
                <a:ea typeface="Arial Narrow"/>
                <a:cs typeface="Arial Narrow"/>
              </a:defRPr>
            </a:pPr>
            <a:endParaRPr lang="es-CL"/>
          </a:p>
        </c:txPr>
        <c:crossAx val="134780416"/>
        <c:crosses val="autoZero"/>
        <c:auto val="1"/>
        <c:lblAlgn val="ctr"/>
        <c:lblOffset val="800"/>
        <c:tickLblSkip val="1"/>
        <c:tickMarkSkip val="1"/>
      </c:catAx>
      <c:valAx>
        <c:axId val="134780416"/>
        <c:scaling>
          <c:orientation val="minMax"/>
          <c:max val="150"/>
          <c:min val="-80"/>
        </c:scaling>
        <c:delete val="1"/>
        <c:axPos val="l"/>
        <c:numFmt formatCode="0" sourceLinked="1"/>
        <c:tickLblPos val="none"/>
        <c:crossAx val="134310528"/>
        <c:crosses val="autoZero"/>
        <c:crossBetween val="between"/>
        <c:majorUnit val="25"/>
        <c:minorUnit val="10"/>
      </c:valAx>
      <c:spPr>
        <a:noFill/>
        <a:ln w="25400">
          <a:noFill/>
        </a:ln>
      </c:spPr>
    </c:plotArea>
    <c:legend>
      <c:legendPos val="t"/>
      <c:legendEntry>
        <c:idx val="2"/>
        <c:delete val="1"/>
      </c:legendEntry>
      <c:layout>
        <c:manualLayout>
          <c:xMode val="edge"/>
          <c:yMode val="edge"/>
          <c:x val="0.54657126925912469"/>
          <c:y val="1.8914764164911925E-2"/>
          <c:w val="0.44845670371510982"/>
          <c:h val="7.775188278743439E-2"/>
        </c:manualLayout>
      </c:layout>
      <c:spPr>
        <a:solidFill>
          <a:schemeClr val="bg1"/>
        </a:solidFill>
        <a:ln w="23373">
          <a:noFill/>
        </a:ln>
      </c:spPr>
      <c:txPr>
        <a:bodyPr/>
        <a:lstStyle/>
        <a:p>
          <a:pPr>
            <a:defRPr lang="en-US" sz="1100" b="1" i="0" u="none" strike="noStrike" baseline="0">
              <a:solidFill>
                <a:schemeClr val="tx1"/>
              </a:solidFill>
              <a:latin typeface="Arial Narrow"/>
              <a:ea typeface="Arial Narrow"/>
              <a:cs typeface="Arial Narrow"/>
            </a:defRPr>
          </a:pPr>
          <a:endParaRPr lang="es-CL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920" b="1" i="0" u="none" strike="noStrike" baseline="0">
          <a:solidFill>
            <a:srgbClr val="003366"/>
          </a:solidFill>
          <a:latin typeface="Tahoma"/>
          <a:ea typeface="Tahoma"/>
          <a:cs typeface="Tahoma"/>
        </a:defRPr>
      </a:pPr>
      <a:endParaRPr lang="es-CL"/>
    </a:p>
  </c:txPr>
  <c:externalData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8C8604-B131-41B1-A7DB-98F437266BAC}" type="doc">
      <dgm:prSet loTypeId="urn:microsoft.com/office/officeart/2005/8/layout/hierarchy4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D6D0A1B3-441B-46FE-8015-F5C6F4937D30}">
      <dgm:prSet phldrT="[Texto]" custT="1"/>
      <dgm:spPr/>
      <dgm:t>
        <a:bodyPr/>
        <a:lstStyle/>
        <a:p>
          <a:r>
            <a:rPr lang="es-CL" sz="2000" b="1" dirty="0" smtClean="0">
              <a:solidFill>
                <a:schemeClr val="bg1"/>
              </a:solidFill>
            </a:rPr>
            <a:t>Institucionales</a:t>
          </a:r>
        </a:p>
        <a:p>
          <a:r>
            <a:rPr lang="es-CL" sz="2000" b="1" dirty="0" smtClean="0">
              <a:solidFill>
                <a:schemeClr val="bg1"/>
              </a:solidFill>
            </a:rPr>
            <a:t>FN 1</a:t>
          </a:r>
          <a:endParaRPr lang="es-EC" sz="2000" b="1" dirty="0" smtClean="0"/>
        </a:p>
      </dgm:t>
    </dgm:pt>
    <dgm:pt modelId="{71FE976F-CEED-4C28-B3D2-4B03E0E0D93A}" type="parTrans" cxnId="{313F8109-F5DC-488E-A4C5-C46D77707D9F}">
      <dgm:prSet/>
      <dgm:spPr/>
      <dgm:t>
        <a:bodyPr/>
        <a:lstStyle/>
        <a:p>
          <a:endParaRPr lang="es-ES"/>
        </a:p>
      </dgm:t>
    </dgm:pt>
    <dgm:pt modelId="{79ECDB9C-135C-415F-A874-D54E775F36BB}" type="sibTrans" cxnId="{313F8109-F5DC-488E-A4C5-C46D77707D9F}">
      <dgm:prSet/>
      <dgm:spPr/>
      <dgm:t>
        <a:bodyPr/>
        <a:lstStyle/>
        <a:p>
          <a:endParaRPr lang="es-ES"/>
        </a:p>
      </dgm:t>
    </dgm:pt>
    <dgm:pt modelId="{BD1EEFF6-80C1-4231-8DCD-67A2D2528BCF}">
      <dgm:prSet phldrT="[Texto]"/>
      <dgm:spPr/>
      <dgm:t>
        <a:bodyPr/>
        <a:lstStyle/>
        <a:p>
          <a:pPr algn="l"/>
          <a:r>
            <a:rPr lang="es-CL" dirty="0" smtClean="0">
              <a:solidFill>
                <a:schemeClr val="bg1"/>
              </a:solidFill>
            </a:rPr>
            <a:t>Hospital DIPRECA</a:t>
          </a:r>
        </a:p>
        <a:p>
          <a:pPr algn="l"/>
          <a:r>
            <a:rPr lang="es-CL" dirty="0" smtClean="0">
              <a:solidFill>
                <a:schemeClr val="bg1"/>
              </a:solidFill>
            </a:rPr>
            <a:t>Hospital de Carabineros</a:t>
          </a:r>
        </a:p>
        <a:p>
          <a:pPr algn="l"/>
          <a:r>
            <a:rPr lang="es-CL" dirty="0" smtClean="0">
              <a:solidFill>
                <a:schemeClr val="bg1"/>
              </a:solidFill>
            </a:rPr>
            <a:t>Servicio Médico – Dental</a:t>
          </a:r>
        </a:p>
        <a:p>
          <a:pPr algn="l"/>
          <a:r>
            <a:rPr lang="es-CL" dirty="0" smtClean="0">
              <a:solidFill>
                <a:schemeClr val="bg1"/>
              </a:solidFill>
            </a:rPr>
            <a:t>Red de Salud de Carabineros</a:t>
          </a:r>
          <a:endParaRPr lang="es-ES" dirty="0">
            <a:solidFill>
              <a:schemeClr val="bg1"/>
            </a:solidFill>
          </a:endParaRPr>
        </a:p>
      </dgm:t>
    </dgm:pt>
    <dgm:pt modelId="{37134AEB-790A-4F79-BDD7-5F33891919C5}" type="parTrans" cxnId="{3E1653BB-9AF5-41EF-8393-578B3FEAED9E}">
      <dgm:prSet/>
      <dgm:spPr/>
      <dgm:t>
        <a:bodyPr/>
        <a:lstStyle/>
        <a:p>
          <a:endParaRPr lang="es-ES"/>
        </a:p>
      </dgm:t>
    </dgm:pt>
    <dgm:pt modelId="{C3D6FB2D-BE93-4F75-BB11-0C64F0B8267F}" type="sibTrans" cxnId="{3E1653BB-9AF5-41EF-8393-578B3FEAED9E}">
      <dgm:prSet/>
      <dgm:spPr/>
      <dgm:t>
        <a:bodyPr/>
        <a:lstStyle/>
        <a:p>
          <a:endParaRPr lang="es-ES"/>
        </a:p>
      </dgm:t>
    </dgm:pt>
    <dgm:pt modelId="{831D6978-20E2-4B66-9898-7CEA762F0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</a:pPr>
          <a:r>
            <a:rPr lang="es-CL" sz="2000" b="1" dirty="0" smtClean="0">
              <a:solidFill>
                <a:schemeClr val="bg1"/>
              </a:solidFill>
            </a:rPr>
            <a:t>Extra- Institucionales</a:t>
          </a:r>
        </a:p>
        <a:p>
          <a:pPr>
            <a:lnSpc>
              <a:spcPct val="100000"/>
            </a:lnSpc>
            <a:spcBef>
              <a:spcPts val="0"/>
            </a:spcBef>
          </a:pPr>
          <a:r>
            <a:rPr lang="es-CL" sz="2000" b="1" dirty="0" smtClean="0">
              <a:solidFill>
                <a:schemeClr val="bg1"/>
              </a:solidFill>
            </a:rPr>
            <a:t>FN3 – Valor cobrado</a:t>
          </a:r>
          <a:endParaRPr lang="es-ES" sz="2000" b="1" dirty="0">
            <a:solidFill>
              <a:schemeClr val="bg1"/>
            </a:solidFill>
          </a:endParaRPr>
        </a:p>
      </dgm:t>
    </dgm:pt>
    <dgm:pt modelId="{C4932F5C-E847-4D4F-9E2B-B582B682CE02}" type="parTrans" cxnId="{62693F55-C1E1-4C01-90A0-8143E6C2F38E}">
      <dgm:prSet/>
      <dgm:spPr/>
      <dgm:t>
        <a:bodyPr/>
        <a:lstStyle/>
        <a:p>
          <a:endParaRPr lang="es-ES"/>
        </a:p>
      </dgm:t>
    </dgm:pt>
    <dgm:pt modelId="{D7D6DD8C-F807-4F21-AFA0-DEAFE5ECEE51}" type="sibTrans" cxnId="{62693F55-C1E1-4C01-90A0-8143E6C2F38E}">
      <dgm:prSet/>
      <dgm:spPr/>
      <dgm:t>
        <a:bodyPr/>
        <a:lstStyle/>
        <a:p>
          <a:endParaRPr lang="es-ES"/>
        </a:p>
      </dgm:t>
    </dgm:pt>
    <dgm:pt modelId="{FC168A17-98DB-4D04-92B6-CAEAE9DEF553}">
      <dgm:prSet/>
      <dgm:spPr/>
      <dgm:t>
        <a:bodyPr/>
        <a:lstStyle/>
        <a:p>
          <a:pPr algn="l"/>
          <a:r>
            <a:rPr lang="es-CL" b="1" dirty="0" smtClean="0">
              <a:solidFill>
                <a:schemeClr val="bg1"/>
              </a:solidFill>
            </a:rPr>
            <a:t>Hospitales del SNS </a:t>
          </a:r>
        </a:p>
        <a:p>
          <a:pPr algn="l"/>
          <a:r>
            <a:rPr lang="es-CL" b="1" dirty="0" smtClean="0">
              <a:solidFill>
                <a:schemeClr val="bg1"/>
              </a:solidFill>
            </a:rPr>
            <a:t>Hospitales de las FFAA</a:t>
          </a:r>
        </a:p>
        <a:p>
          <a:pPr algn="l"/>
          <a:r>
            <a:rPr lang="es-CL" b="1" dirty="0" smtClean="0">
              <a:solidFill>
                <a:schemeClr val="bg1"/>
              </a:solidFill>
            </a:rPr>
            <a:t>Policlínicos de las FFAA</a:t>
          </a:r>
        </a:p>
        <a:p>
          <a:pPr algn="l"/>
          <a:r>
            <a:rPr lang="es-CL" b="1" dirty="0" smtClean="0">
              <a:solidFill>
                <a:schemeClr val="bg1"/>
              </a:solidFill>
            </a:rPr>
            <a:t>Policlínicos </a:t>
          </a:r>
          <a:r>
            <a:rPr lang="es-CL" b="1" dirty="0" err="1" smtClean="0">
              <a:solidFill>
                <a:schemeClr val="bg1"/>
              </a:solidFill>
            </a:rPr>
            <a:t>Capredena</a:t>
          </a:r>
          <a:endParaRPr lang="es-CL" b="1" dirty="0" smtClean="0">
            <a:solidFill>
              <a:schemeClr val="bg1"/>
            </a:solidFill>
          </a:endParaRPr>
        </a:p>
        <a:p>
          <a:pPr algn="l"/>
          <a:r>
            <a:rPr lang="es-CL" b="1" dirty="0" smtClean="0">
              <a:solidFill>
                <a:schemeClr val="bg1"/>
              </a:solidFill>
            </a:rPr>
            <a:t>Prestadores Privados</a:t>
          </a:r>
          <a:endParaRPr lang="es-ES" b="1" dirty="0">
            <a:solidFill>
              <a:schemeClr val="bg1"/>
            </a:solidFill>
          </a:endParaRPr>
        </a:p>
      </dgm:t>
    </dgm:pt>
    <dgm:pt modelId="{D4515048-9A41-44EC-9B13-B70FEA2EB1C1}" type="parTrans" cxnId="{CCEC892E-67E5-44E1-8C6A-853728925F50}">
      <dgm:prSet/>
      <dgm:spPr/>
      <dgm:t>
        <a:bodyPr/>
        <a:lstStyle/>
        <a:p>
          <a:endParaRPr lang="es-ES"/>
        </a:p>
      </dgm:t>
    </dgm:pt>
    <dgm:pt modelId="{27CE1FD7-8B10-43BB-A362-A2195F5FB3FF}" type="sibTrans" cxnId="{CCEC892E-67E5-44E1-8C6A-853728925F50}">
      <dgm:prSet/>
      <dgm:spPr/>
      <dgm:t>
        <a:bodyPr/>
        <a:lstStyle/>
        <a:p>
          <a:endParaRPr lang="es-ES"/>
        </a:p>
      </dgm:t>
    </dgm:pt>
    <dgm:pt modelId="{4C387407-C7EA-4CD7-A256-CE0CBE252C97}" type="pres">
      <dgm:prSet presAssocID="{248C8604-B131-41B1-A7DB-98F437266BA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E7F39F2-9240-4E76-9B13-779421C2047D}" type="pres">
      <dgm:prSet presAssocID="{D6D0A1B3-441B-46FE-8015-F5C6F4937D30}" presName="vertOne" presStyleCnt="0"/>
      <dgm:spPr/>
    </dgm:pt>
    <dgm:pt modelId="{4369848E-391E-4F2E-9711-BEE8D3B9E218}" type="pres">
      <dgm:prSet presAssocID="{D6D0A1B3-441B-46FE-8015-F5C6F4937D30}" presName="txOne" presStyleLbl="node0" presStyleIdx="0" presStyleCnt="2" custScaleY="404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FB32935-8066-46C9-8C99-40984295C9E3}" type="pres">
      <dgm:prSet presAssocID="{D6D0A1B3-441B-46FE-8015-F5C6F4937D30}" presName="parTransOne" presStyleCnt="0"/>
      <dgm:spPr/>
    </dgm:pt>
    <dgm:pt modelId="{F6F58BBF-598E-4091-9190-1199FB372493}" type="pres">
      <dgm:prSet presAssocID="{D6D0A1B3-441B-46FE-8015-F5C6F4937D30}" presName="horzOne" presStyleCnt="0"/>
      <dgm:spPr/>
    </dgm:pt>
    <dgm:pt modelId="{C2656F61-234E-4EA8-B592-EA4D8F79F8DC}" type="pres">
      <dgm:prSet presAssocID="{BD1EEFF6-80C1-4231-8DCD-67A2D2528BCF}" presName="vertTwo" presStyleCnt="0"/>
      <dgm:spPr/>
    </dgm:pt>
    <dgm:pt modelId="{628BAB3E-54AE-4516-80BF-ED0DC7D1224D}" type="pres">
      <dgm:prSet presAssocID="{BD1EEFF6-80C1-4231-8DCD-67A2D2528BCF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5983479-B459-427E-850F-370E3082965D}" type="pres">
      <dgm:prSet presAssocID="{BD1EEFF6-80C1-4231-8DCD-67A2D2528BCF}" presName="horzTwo" presStyleCnt="0"/>
      <dgm:spPr/>
    </dgm:pt>
    <dgm:pt modelId="{F2D7A0A5-B906-46A7-B357-DEDF68B9B42B}" type="pres">
      <dgm:prSet presAssocID="{79ECDB9C-135C-415F-A874-D54E775F36BB}" presName="sibSpaceOne" presStyleCnt="0"/>
      <dgm:spPr/>
    </dgm:pt>
    <dgm:pt modelId="{1EB44017-61F0-4BAC-A888-46A6D20052BC}" type="pres">
      <dgm:prSet presAssocID="{831D6978-20E2-4B66-9898-7CEA762F0BBE}" presName="vertOne" presStyleCnt="0"/>
      <dgm:spPr/>
    </dgm:pt>
    <dgm:pt modelId="{276FEE39-C116-43FB-AC4A-11908FDB5E41}" type="pres">
      <dgm:prSet presAssocID="{831D6978-20E2-4B66-9898-7CEA762F0BBE}" presName="txOne" presStyleLbl="node0" presStyleIdx="1" presStyleCnt="2" custScaleY="404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44F3EA3-8EEE-409C-AC7F-CED1F013A17B}" type="pres">
      <dgm:prSet presAssocID="{831D6978-20E2-4B66-9898-7CEA762F0BBE}" presName="parTransOne" presStyleCnt="0"/>
      <dgm:spPr/>
    </dgm:pt>
    <dgm:pt modelId="{9180F5DF-2364-4A9D-8629-EE4F65F8B476}" type="pres">
      <dgm:prSet presAssocID="{831D6978-20E2-4B66-9898-7CEA762F0BBE}" presName="horzOne" presStyleCnt="0"/>
      <dgm:spPr/>
    </dgm:pt>
    <dgm:pt modelId="{34671DE5-50A7-420B-A690-6DF4897B575D}" type="pres">
      <dgm:prSet presAssocID="{FC168A17-98DB-4D04-92B6-CAEAE9DEF553}" presName="vertTwo" presStyleCnt="0"/>
      <dgm:spPr/>
    </dgm:pt>
    <dgm:pt modelId="{5C9E6548-366F-4AB0-B877-DC85C81BE1C9}" type="pres">
      <dgm:prSet presAssocID="{FC168A17-98DB-4D04-92B6-CAEAE9DEF553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0C5E8D-B325-44BB-B562-80225368BF78}" type="pres">
      <dgm:prSet presAssocID="{FC168A17-98DB-4D04-92B6-CAEAE9DEF553}" presName="horzTwo" presStyleCnt="0"/>
      <dgm:spPr/>
    </dgm:pt>
  </dgm:ptLst>
  <dgm:cxnLst>
    <dgm:cxn modelId="{644915A0-D976-4ADA-A162-9F0B0A9F95CA}" type="presOf" srcId="{D6D0A1B3-441B-46FE-8015-F5C6F4937D30}" destId="{4369848E-391E-4F2E-9711-BEE8D3B9E218}" srcOrd="0" destOrd="0" presId="urn:microsoft.com/office/officeart/2005/8/layout/hierarchy4"/>
    <dgm:cxn modelId="{D0A6FCC1-00FC-4FE0-9FFC-767CBDB9BDEA}" type="presOf" srcId="{831D6978-20E2-4B66-9898-7CEA762F0BBE}" destId="{276FEE39-C116-43FB-AC4A-11908FDB5E41}" srcOrd="0" destOrd="0" presId="urn:microsoft.com/office/officeart/2005/8/layout/hierarchy4"/>
    <dgm:cxn modelId="{313F8109-F5DC-488E-A4C5-C46D77707D9F}" srcId="{248C8604-B131-41B1-A7DB-98F437266BAC}" destId="{D6D0A1B3-441B-46FE-8015-F5C6F4937D30}" srcOrd="0" destOrd="0" parTransId="{71FE976F-CEED-4C28-B3D2-4B03E0E0D93A}" sibTransId="{79ECDB9C-135C-415F-A874-D54E775F36BB}"/>
    <dgm:cxn modelId="{4B4D797D-92F9-49B1-82FA-EE25A1E01858}" type="presOf" srcId="{FC168A17-98DB-4D04-92B6-CAEAE9DEF553}" destId="{5C9E6548-366F-4AB0-B877-DC85C81BE1C9}" srcOrd="0" destOrd="0" presId="urn:microsoft.com/office/officeart/2005/8/layout/hierarchy4"/>
    <dgm:cxn modelId="{87A0CBD5-3A8E-42BF-8209-9A613CDAC81E}" type="presOf" srcId="{BD1EEFF6-80C1-4231-8DCD-67A2D2528BCF}" destId="{628BAB3E-54AE-4516-80BF-ED0DC7D1224D}" srcOrd="0" destOrd="0" presId="urn:microsoft.com/office/officeart/2005/8/layout/hierarchy4"/>
    <dgm:cxn modelId="{3E1653BB-9AF5-41EF-8393-578B3FEAED9E}" srcId="{D6D0A1B3-441B-46FE-8015-F5C6F4937D30}" destId="{BD1EEFF6-80C1-4231-8DCD-67A2D2528BCF}" srcOrd="0" destOrd="0" parTransId="{37134AEB-790A-4F79-BDD7-5F33891919C5}" sibTransId="{C3D6FB2D-BE93-4F75-BB11-0C64F0B8267F}"/>
    <dgm:cxn modelId="{47CABD32-AD16-4AAD-B77C-8C8ECC33186D}" type="presOf" srcId="{248C8604-B131-41B1-A7DB-98F437266BAC}" destId="{4C387407-C7EA-4CD7-A256-CE0CBE252C97}" srcOrd="0" destOrd="0" presId="urn:microsoft.com/office/officeart/2005/8/layout/hierarchy4"/>
    <dgm:cxn modelId="{CCEC892E-67E5-44E1-8C6A-853728925F50}" srcId="{831D6978-20E2-4B66-9898-7CEA762F0BBE}" destId="{FC168A17-98DB-4D04-92B6-CAEAE9DEF553}" srcOrd="0" destOrd="0" parTransId="{D4515048-9A41-44EC-9B13-B70FEA2EB1C1}" sibTransId="{27CE1FD7-8B10-43BB-A362-A2195F5FB3FF}"/>
    <dgm:cxn modelId="{62693F55-C1E1-4C01-90A0-8143E6C2F38E}" srcId="{248C8604-B131-41B1-A7DB-98F437266BAC}" destId="{831D6978-20E2-4B66-9898-7CEA762F0BBE}" srcOrd="1" destOrd="0" parTransId="{C4932F5C-E847-4D4F-9E2B-B582B682CE02}" sibTransId="{D7D6DD8C-F807-4F21-AFA0-DEAFE5ECEE51}"/>
    <dgm:cxn modelId="{E45B23C6-9E1B-46DB-AF40-C1591224001F}" type="presParOf" srcId="{4C387407-C7EA-4CD7-A256-CE0CBE252C97}" destId="{1E7F39F2-9240-4E76-9B13-779421C2047D}" srcOrd="0" destOrd="0" presId="urn:microsoft.com/office/officeart/2005/8/layout/hierarchy4"/>
    <dgm:cxn modelId="{5440989D-B86B-466E-8273-E134A38DE013}" type="presParOf" srcId="{1E7F39F2-9240-4E76-9B13-779421C2047D}" destId="{4369848E-391E-4F2E-9711-BEE8D3B9E218}" srcOrd="0" destOrd="0" presId="urn:microsoft.com/office/officeart/2005/8/layout/hierarchy4"/>
    <dgm:cxn modelId="{FD8B59D1-3BC0-4462-BCF7-B211BE02EF46}" type="presParOf" srcId="{1E7F39F2-9240-4E76-9B13-779421C2047D}" destId="{8FB32935-8066-46C9-8C99-40984295C9E3}" srcOrd="1" destOrd="0" presId="urn:microsoft.com/office/officeart/2005/8/layout/hierarchy4"/>
    <dgm:cxn modelId="{8C8A899F-358A-4A42-BF5C-345F59E0103B}" type="presParOf" srcId="{1E7F39F2-9240-4E76-9B13-779421C2047D}" destId="{F6F58BBF-598E-4091-9190-1199FB372493}" srcOrd="2" destOrd="0" presId="urn:microsoft.com/office/officeart/2005/8/layout/hierarchy4"/>
    <dgm:cxn modelId="{492DE3F2-AE05-4A01-A16F-2E5C7FBCDB79}" type="presParOf" srcId="{F6F58BBF-598E-4091-9190-1199FB372493}" destId="{C2656F61-234E-4EA8-B592-EA4D8F79F8DC}" srcOrd="0" destOrd="0" presId="urn:microsoft.com/office/officeart/2005/8/layout/hierarchy4"/>
    <dgm:cxn modelId="{700963AC-5DE9-497D-A96F-181A77261693}" type="presParOf" srcId="{C2656F61-234E-4EA8-B592-EA4D8F79F8DC}" destId="{628BAB3E-54AE-4516-80BF-ED0DC7D1224D}" srcOrd="0" destOrd="0" presId="urn:microsoft.com/office/officeart/2005/8/layout/hierarchy4"/>
    <dgm:cxn modelId="{8C4DE794-93BB-4A66-AE91-D3A629A9E7BF}" type="presParOf" srcId="{C2656F61-234E-4EA8-B592-EA4D8F79F8DC}" destId="{65983479-B459-427E-850F-370E3082965D}" srcOrd="1" destOrd="0" presId="urn:microsoft.com/office/officeart/2005/8/layout/hierarchy4"/>
    <dgm:cxn modelId="{552B4564-0776-41FB-8813-0521045A313B}" type="presParOf" srcId="{4C387407-C7EA-4CD7-A256-CE0CBE252C97}" destId="{F2D7A0A5-B906-46A7-B357-DEDF68B9B42B}" srcOrd="1" destOrd="0" presId="urn:microsoft.com/office/officeart/2005/8/layout/hierarchy4"/>
    <dgm:cxn modelId="{406E6758-C41C-476A-BB1E-22AF87958751}" type="presParOf" srcId="{4C387407-C7EA-4CD7-A256-CE0CBE252C97}" destId="{1EB44017-61F0-4BAC-A888-46A6D20052BC}" srcOrd="2" destOrd="0" presId="urn:microsoft.com/office/officeart/2005/8/layout/hierarchy4"/>
    <dgm:cxn modelId="{1E0D6ADC-03E3-40AD-8858-874DB40C2DEB}" type="presParOf" srcId="{1EB44017-61F0-4BAC-A888-46A6D20052BC}" destId="{276FEE39-C116-43FB-AC4A-11908FDB5E41}" srcOrd="0" destOrd="0" presId="urn:microsoft.com/office/officeart/2005/8/layout/hierarchy4"/>
    <dgm:cxn modelId="{1AB76834-3CDF-4C8A-ABBC-B63C00CB21A5}" type="presParOf" srcId="{1EB44017-61F0-4BAC-A888-46A6D20052BC}" destId="{344F3EA3-8EEE-409C-AC7F-CED1F013A17B}" srcOrd="1" destOrd="0" presId="urn:microsoft.com/office/officeart/2005/8/layout/hierarchy4"/>
    <dgm:cxn modelId="{291BEAC8-0371-4CFD-B34E-56F03EF281A3}" type="presParOf" srcId="{1EB44017-61F0-4BAC-A888-46A6D20052BC}" destId="{9180F5DF-2364-4A9D-8629-EE4F65F8B476}" srcOrd="2" destOrd="0" presId="urn:microsoft.com/office/officeart/2005/8/layout/hierarchy4"/>
    <dgm:cxn modelId="{D4AEA388-AB3D-40ED-B05B-F8E5A4C3DDDD}" type="presParOf" srcId="{9180F5DF-2364-4A9D-8629-EE4F65F8B476}" destId="{34671DE5-50A7-420B-A690-6DF4897B575D}" srcOrd="0" destOrd="0" presId="urn:microsoft.com/office/officeart/2005/8/layout/hierarchy4"/>
    <dgm:cxn modelId="{04A734D6-398A-453B-8DEF-A4B343763174}" type="presParOf" srcId="{34671DE5-50A7-420B-A690-6DF4897B575D}" destId="{5C9E6548-366F-4AB0-B877-DC85C81BE1C9}" srcOrd="0" destOrd="0" presId="urn:microsoft.com/office/officeart/2005/8/layout/hierarchy4"/>
    <dgm:cxn modelId="{F851C6FB-6324-4D20-A149-47EA16F9F811}" type="presParOf" srcId="{34671DE5-50A7-420B-A690-6DF4897B575D}" destId="{000C5E8D-B325-44BB-B562-80225368BF78}" srcOrd="1" destOrd="0" presId="urn:microsoft.com/office/officeart/2005/8/layout/hierarchy4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49DCE01-380F-464B-B689-65A92A05FD4F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50C2ABCD-DDDC-4B5B-A623-8EDB6B4835F5}">
      <dgm:prSet phldrT="[Texto]" custT="1"/>
      <dgm:spPr/>
      <dgm:t>
        <a:bodyPr/>
        <a:lstStyle/>
        <a:p>
          <a:pPr algn="ctr"/>
          <a:r>
            <a:rPr lang="es-CL" sz="3200" dirty="0" smtClean="0"/>
            <a:t>1%</a:t>
          </a:r>
          <a:endParaRPr lang="es-CL" sz="3200" dirty="0"/>
        </a:p>
      </dgm:t>
    </dgm:pt>
    <dgm:pt modelId="{A0AA9E18-2AD8-4808-BA9C-B18B628DCA66}" type="parTrans" cxnId="{7C7801DE-2D5C-4929-B7F1-EE4BEFD7CFED}">
      <dgm:prSet/>
      <dgm:spPr/>
      <dgm:t>
        <a:bodyPr/>
        <a:lstStyle/>
        <a:p>
          <a:endParaRPr lang="es-CL"/>
        </a:p>
      </dgm:t>
    </dgm:pt>
    <dgm:pt modelId="{2E1FAB15-B6CE-4236-97C2-0F2325636F3A}" type="sibTrans" cxnId="{7C7801DE-2D5C-4929-B7F1-EE4BEFD7CFED}">
      <dgm:prSet/>
      <dgm:spPr/>
      <dgm:t>
        <a:bodyPr/>
        <a:lstStyle/>
        <a:p>
          <a:endParaRPr lang="es-CL"/>
        </a:p>
      </dgm:t>
    </dgm:pt>
    <dgm:pt modelId="{4E74CB24-18BA-4829-9037-14688DC5E733}">
      <dgm:prSet phldrT="[Texto]"/>
      <dgm:spPr/>
      <dgm:t>
        <a:bodyPr/>
        <a:lstStyle/>
        <a:p>
          <a:r>
            <a:rPr lang="es-CL" dirty="0" smtClean="0"/>
            <a:t>Fondo Hospital </a:t>
          </a:r>
          <a:r>
            <a:rPr lang="es-CL" dirty="0" err="1" smtClean="0"/>
            <a:t>Dipreca</a:t>
          </a:r>
          <a:r>
            <a:rPr lang="es-CL" dirty="0" smtClean="0"/>
            <a:t>.</a:t>
          </a:r>
          <a:endParaRPr lang="es-CL" dirty="0"/>
        </a:p>
      </dgm:t>
    </dgm:pt>
    <dgm:pt modelId="{A30BAD76-C0B4-426B-BA8C-670C42CED97A}" type="parTrans" cxnId="{C7783861-F8DB-40B6-AEB8-ACCAA19F882C}">
      <dgm:prSet/>
      <dgm:spPr/>
      <dgm:t>
        <a:bodyPr/>
        <a:lstStyle/>
        <a:p>
          <a:endParaRPr lang="es-CL"/>
        </a:p>
      </dgm:t>
    </dgm:pt>
    <dgm:pt modelId="{32130506-7905-4C07-9694-55E37FAB18D3}" type="sibTrans" cxnId="{C7783861-F8DB-40B6-AEB8-ACCAA19F882C}">
      <dgm:prSet/>
      <dgm:spPr/>
      <dgm:t>
        <a:bodyPr/>
        <a:lstStyle/>
        <a:p>
          <a:endParaRPr lang="es-CL"/>
        </a:p>
      </dgm:t>
    </dgm:pt>
    <dgm:pt modelId="{2141091A-542E-42EA-884A-7AA4BA829C40}">
      <dgm:prSet phldrT="[Texto]" custT="1"/>
      <dgm:spPr/>
      <dgm:t>
        <a:bodyPr/>
        <a:lstStyle/>
        <a:p>
          <a:r>
            <a:rPr lang="es-CL" sz="3200" dirty="0" smtClean="0"/>
            <a:t>2.55%</a:t>
          </a:r>
          <a:endParaRPr lang="es-CL" sz="3200" dirty="0"/>
        </a:p>
      </dgm:t>
    </dgm:pt>
    <dgm:pt modelId="{F9E58105-1D62-40CA-914B-631285C005CB}" type="parTrans" cxnId="{1A492A87-A4D6-46D6-BE55-954938AD0960}">
      <dgm:prSet/>
      <dgm:spPr/>
      <dgm:t>
        <a:bodyPr/>
        <a:lstStyle/>
        <a:p>
          <a:endParaRPr lang="es-CL"/>
        </a:p>
      </dgm:t>
    </dgm:pt>
    <dgm:pt modelId="{888E5CC0-43BE-4BFA-BC5D-14F2E28C6F73}" type="sibTrans" cxnId="{1A492A87-A4D6-46D6-BE55-954938AD0960}">
      <dgm:prSet/>
      <dgm:spPr/>
      <dgm:t>
        <a:bodyPr/>
        <a:lstStyle/>
        <a:p>
          <a:endParaRPr lang="es-CL"/>
        </a:p>
      </dgm:t>
    </dgm:pt>
    <dgm:pt modelId="{B6D279BF-E2C5-414D-9E88-6D1BE50F1B6E}">
      <dgm:prSet phldrT="[Texto]"/>
      <dgm:spPr/>
      <dgm:t>
        <a:bodyPr/>
        <a:lstStyle/>
        <a:p>
          <a:r>
            <a:rPr lang="es-CL" dirty="0" smtClean="0"/>
            <a:t>Erogaciones, Fondo Medicina Curativa.</a:t>
          </a:r>
          <a:endParaRPr lang="es-CL" dirty="0"/>
        </a:p>
      </dgm:t>
    </dgm:pt>
    <dgm:pt modelId="{C5CE4920-E9AF-4E1A-B07D-07CDCEFFEC55}" type="parTrans" cxnId="{624DA2CC-9517-445F-B283-A805328BCB30}">
      <dgm:prSet/>
      <dgm:spPr/>
      <dgm:t>
        <a:bodyPr/>
        <a:lstStyle/>
        <a:p>
          <a:endParaRPr lang="es-CL"/>
        </a:p>
      </dgm:t>
    </dgm:pt>
    <dgm:pt modelId="{0D045424-0E61-4BB7-A596-DD06615365DB}" type="sibTrans" cxnId="{624DA2CC-9517-445F-B283-A805328BCB30}">
      <dgm:prSet/>
      <dgm:spPr/>
      <dgm:t>
        <a:bodyPr/>
        <a:lstStyle/>
        <a:p>
          <a:endParaRPr lang="es-CL"/>
        </a:p>
      </dgm:t>
    </dgm:pt>
    <dgm:pt modelId="{4F826825-FE7A-44B6-B84A-461CA339124E}">
      <dgm:prSet phldrT="[Texto]" custT="1"/>
      <dgm:spPr/>
      <dgm:t>
        <a:bodyPr/>
        <a:lstStyle/>
        <a:p>
          <a:r>
            <a:rPr lang="es-CL" sz="3200" dirty="0" smtClean="0"/>
            <a:t>1.5%</a:t>
          </a:r>
          <a:endParaRPr lang="es-CL" sz="3200" dirty="0"/>
        </a:p>
      </dgm:t>
    </dgm:pt>
    <dgm:pt modelId="{A8FB9F7A-1E9F-4AEB-A842-CBEA12821941}" type="parTrans" cxnId="{6B121566-16D9-4132-99B6-AF770A8C89BE}">
      <dgm:prSet/>
      <dgm:spPr/>
      <dgm:t>
        <a:bodyPr/>
        <a:lstStyle/>
        <a:p>
          <a:endParaRPr lang="es-CL"/>
        </a:p>
      </dgm:t>
    </dgm:pt>
    <dgm:pt modelId="{3FAC98A4-9A1A-4848-BF1A-C5B76ED86515}" type="sibTrans" cxnId="{6B121566-16D9-4132-99B6-AF770A8C89BE}">
      <dgm:prSet/>
      <dgm:spPr/>
      <dgm:t>
        <a:bodyPr/>
        <a:lstStyle/>
        <a:p>
          <a:endParaRPr lang="es-CL"/>
        </a:p>
      </dgm:t>
    </dgm:pt>
    <dgm:pt modelId="{FB030839-7EA2-4F58-A139-E7980981BF7E}">
      <dgm:prSet phldrT="[Texto]"/>
      <dgm:spPr/>
      <dgm:t>
        <a:bodyPr/>
        <a:lstStyle/>
        <a:p>
          <a:r>
            <a:rPr lang="es-CL" dirty="0" smtClean="0"/>
            <a:t>Fondo Hospital de Carabineros.</a:t>
          </a:r>
          <a:endParaRPr lang="es-CL" dirty="0"/>
        </a:p>
      </dgm:t>
    </dgm:pt>
    <dgm:pt modelId="{0B131168-71DF-4A96-A60F-9AE9BDC09A32}" type="parTrans" cxnId="{5D6B5E00-8AAC-424A-9334-8E56F14084EC}">
      <dgm:prSet/>
      <dgm:spPr/>
      <dgm:t>
        <a:bodyPr/>
        <a:lstStyle/>
        <a:p>
          <a:endParaRPr lang="es-CL"/>
        </a:p>
      </dgm:t>
    </dgm:pt>
    <dgm:pt modelId="{8C70FE01-471C-449D-80E1-2E68F809B503}" type="sibTrans" cxnId="{5D6B5E00-8AAC-424A-9334-8E56F14084EC}">
      <dgm:prSet/>
      <dgm:spPr/>
      <dgm:t>
        <a:bodyPr/>
        <a:lstStyle/>
        <a:p>
          <a:endParaRPr lang="es-CL"/>
        </a:p>
      </dgm:t>
    </dgm:pt>
    <dgm:pt modelId="{8DD1D0D5-E1A2-4226-A414-B270CB0C837B}" type="pres">
      <dgm:prSet presAssocID="{A49DCE01-380F-464B-B689-65A92A05FD4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53C653C5-58DB-424A-BC62-C86A9B7C4C14}" type="pres">
      <dgm:prSet presAssocID="{50C2ABCD-DDDC-4B5B-A623-8EDB6B4835F5}" presName="linNode" presStyleCnt="0"/>
      <dgm:spPr/>
    </dgm:pt>
    <dgm:pt modelId="{24E1BDF9-AFD0-46DF-A21E-7DAA533F6729}" type="pres">
      <dgm:prSet presAssocID="{50C2ABCD-DDDC-4B5B-A623-8EDB6B4835F5}" presName="parentText" presStyleLbl="node1" presStyleIdx="0" presStyleCnt="3" custScaleX="66859" custScaleY="49087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60D3C691-FB18-466D-862D-152BC57CF08A}" type="pres">
      <dgm:prSet presAssocID="{50C2ABCD-DDDC-4B5B-A623-8EDB6B4835F5}" presName="descendantText" presStyleLbl="alignAccFollowNode1" presStyleIdx="0" presStyleCnt="3" custScaleX="120163" custScaleY="47948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ABFA6800-A0DF-460C-A474-AFB5FBA9E3F9}" type="pres">
      <dgm:prSet presAssocID="{2E1FAB15-B6CE-4236-97C2-0F2325636F3A}" presName="sp" presStyleCnt="0"/>
      <dgm:spPr/>
    </dgm:pt>
    <dgm:pt modelId="{F22FF96B-D901-49F5-98A6-F52F3931FF97}" type="pres">
      <dgm:prSet presAssocID="{2141091A-542E-42EA-884A-7AA4BA829C40}" presName="linNode" presStyleCnt="0"/>
      <dgm:spPr/>
    </dgm:pt>
    <dgm:pt modelId="{B9F3E724-9FD7-459A-973F-97E391E95495}" type="pres">
      <dgm:prSet presAssocID="{2141091A-542E-42EA-884A-7AA4BA829C40}" presName="parentText" presStyleLbl="node1" presStyleIdx="1" presStyleCnt="3" custScaleX="66242" custScaleY="53671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6B811048-6716-4BDB-991D-AC57D4BCBA1F}" type="pres">
      <dgm:prSet presAssocID="{2141091A-542E-42EA-884A-7AA4BA829C40}" presName="descendantText" presStyleLbl="alignAccFollowNode1" presStyleIdx="1" presStyleCnt="3" custScaleX="113394" custScaleY="4201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C7D05AED-1834-4D36-9758-BAA260573037}" type="pres">
      <dgm:prSet presAssocID="{888E5CC0-43BE-4BFA-BC5D-14F2E28C6F73}" presName="sp" presStyleCnt="0"/>
      <dgm:spPr/>
    </dgm:pt>
    <dgm:pt modelId="{0B8E0214-8371-4788-B041-C6BB13739DC5}" type="pres">
      <dgm:prSet presAssocID="{4F826825-FE7A-44B6-B84A-461CA339124E}" presName="linNode" presStyleCnt="0"/>
      <dgm:spPr/>
    </dgm:pt>
    <dgm:pt modelId="{7C3FE713-20A3-406C-A47C-1061AF3AF91D}" type="pres">
      <dgm:prSet presAssocID="{4F826825-FE7A-44B6-B84A-461CA339124E}" presName="parentText" presStyleLbl="node1" presStyleIdx="2" presStyleCnt="3" custScaleX="71030" custScaleY="57225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F39C3FDC-0A33-49E4-9DBB-1DC973C9AFF8}" type="pres">
      <dgm:prSet presAssocID="{4F826825-FE7A-44B6-B84A-461CA339124E}" presName="descendantText" presStyleLbl="alignAccFollowNode1" presStyleIdx="2" presStyleCnt="3" custScaleX="106611" custScaleY="5638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31921EC3-851B-46E0-A27F-504213741476}" type="presOf" srcId="{FB030839-7EA2-4F58-A139-E7980981BF7E}" destId="{F39C3FDC-0A33-49E4-9DBB-1DC973C9AFF8}" srcOrd="0" destOrd="0" presId="urn:microsoft.com/office/officeart/2005/8/layout/vList5"/>
    <dgm:cxn modelId="{C7783861-F8DB-40B6-AEB8-ACCAA19F882C}" srcId="{50C2ABCD-DDDC-4B5B-A623-8EDB6B4835F5}" destId="{4E74CB24-18BA-4829-9037-14688DC5E733}" srcOrd="0" destOrd="0" parTransId="{A30BAD76-C0B4-426B-BA8C-670C42CED97A}" sibTransId="{32130506-7905-4C07-9694-55E37FAB18D3}"/>
    <dgm:cxn modelId="{115AF197-3465-4135-83CC-01078FFC0D2F}" type="presOf" srcId="{2141091A-542E-42EA-884A-7AA4BA829C40}" destId="{B9F3E724-9FD7-459A-973F-97E391E95495}" srcOrd="0" destOrd="0" presId="urn:microsoft.com/office/officeart/2005/8/layout/vList5"/>
    <dgm:cxn modelId="{624DA2CC-9517-445F-B283-A805328BCB30}" srcId="{2141091A-542E-42EA-884A-7AA4BA829C40}" destId="{B6D279BF-E2C5-414D-9E88-6D1BE50F1B6E}" srcOrd="0" destOrd="0" parTransId="{C5CE4920-E9AF-4E1A-B07D-07CDCEFFEC55}" sibTransId="{0D045424-0E61-4BB7-A596-DD06615365DB}"/>
    <dgm:cxn modelId="{A93170CF-083C-4654-9BB4-7BFC7264DFC2}" type="presOf" srcId="{B6D279BF-E2C5-414D-9E88-6D1BE50F1B6E}" destId="{6B811048-6716-4BDB-991D-AC57D4BCBA1F}" srcOrd="0" destOrd="0" presId="urn:microsoft.com/office/officeart/2005/8/layout/vList5"/>
    <dgm:cxn modelId="{00711815-C098-4668-A5B4-188A1763D949}" type="presOf" srcId="{4E74CB24-18BA-4829-9037-14688DC5E733}" destId="{60D3C691-FB18-466D-862D-152BC57CF08A}" srcOrd="0" destOrd="0" presId="urn:microsoft.com/office/officeart/2005/8/layout/vList5"/>
    <dgm:cxn modelId="{5D6B5E00-8AAC-424A-9334-8E56F14084EC}" srcId="{4F826825-FE7A-44B6-B84A-461CA339124E}" destId="{FB030839-7EA2-4F58-A139-E7980981BF7E}" srcOrd="0" destOrd="0" parTransId="{0B131168-71DF-4A96-A60F-9AE9BDC09A32}" sibTransId="{8C70FE01-471C-449D-80E1-2E68F809B503}"/>
    <dgm:cxn modelId="{7C7801DE-2D5C-4929-B7F1-EE4BEFD7CFED}" srcId="{A49DCE01-380F-464B-B689-65A92A05FD4F}" destId="{50C2ABCD-DDDC-4B5B-A623-8EDB6B4835F5}" srcOrd="0" destOrd="0" parTransId="{A0AA9E18-2AD8-4808-BA9C-B18B628DCA66}" sibTransId="{2E1FAB15-B6CE-4236-97C2-0F2325636F3A}"/>
    <dgm:cxn modelId="{1A492A87-A4D6-46D6-BE55-954938AD0960}" srcId="{A49DCE01-380F-464B-B689-65A92A05FD4F}" destId="{2141091A-542E-42EA-884A-7AA4BA829C40}" srcOrd="1" destOrd="0" parTransId="{F9E58105-1D62-40CA-914B-631285C005CB}" sibTransId="{888E5CC0-43BE-4BFA-BC5D-14F2E28C6F73}"/>
    <dgm:cxn modelId="{751BAF13-71E4-42EF-A9A7-33D29E455448}" type="presOf" srcId="{4F826825-FE7A-44B6-B84A-461CA339124E}" destId="{7C3FE713-20A3-406C-A47C-1061AF3AF91D}" srcOrd="0" destOrd="0" presId="urn:microsoft.com/office/officeart/2005/8/layout/vList5"/>
    <dgm:cxn modelId="{6B121566-16D9-4132-99B6-AF770A8C89BE}" srcId="{A49DCE01-380F-464B-B689-65A92A05FD4F}" destId="{4F826825-FE7A-44B6-B84A-461CA339124E}" srcOrd="2" destOrd="0" parTransId="{A8FB9F7A-1E9F-4AEB-A842-CBEA12821941}" sibTransId="{3FAC98A4-9A1A-4848-BF1A-C5B76ED86515}"/>
    <dgm:cxn modelId="{43E5C42E-C2FF-48F3-9A9A-76FEADC10565}" type="presOf" srcId="{A49DCE01-380F-464B-B689-65A92A05FD4F}" destId="{8DD1D0D5-E1A2-4226-A414-B270CB0C837B}" srcOrd="0" destOrd="0" presId="urn:microsoft.com/office/officeart/2005/8/layout/vList5"/>
    <dgm:cxn modelId="{EB208D8C-7EDA-4070-9153-0D32B09179BD}" type="presOf" srcId="{50C2ABCD-DDDC-4B5B-A623-8EDB6B4835F5}" destId="{24E1BDF9-AFD0-46DF-A21E-7DAA533F6729}" srcOrd="0" destOrd="0" presId="urn:microsoft.com/office/officeart/2005/8/layout/vList5"/>
    <dgm:cxn modelId="{82256CD3-9424-44A7-AF9E-2D4666870CF9}" type="presParOf" srcId="{8DD1D0D5-E1A2-4226-A414-B270CB0C837B}" destId="{53C653C5-58DB-424A-BC62-C86A9B7C4C14}" srcOrd="0" destOrd="0" presId="urn:microsoft.com/office/officeart/2005/8/layout/vList5"/>
    <dgm:cxn modelId="{5C4D6305-1929-4D5B-92F2-D09C507E32CC}" type="presParOf" srcId="{53C653C5-58DB-424A-BC62-C86A9B7C4C14}" destId="{24E1BDF9-AFD0-46DF-A21E-7DAA533F6729}" srcOrd="0" destOrd="0" presId="urn:microsoft.com/office/officeart/2005/8/layout/vList5"/>
    <dgm:cxn modelId="{B61F6B31-50BD-4582-9C4C-3CDCC17B4194}" type="presParOf" srcId="{53C653C5-58DB-424A-BC62-C86A9B7C4C14}" destId="{60D3C691-FB18-466D-862D-152BC57CF08A}" srcOrd="1" destOrd="0" presId="urn:microsoft.com/office/officeart/2005/8/layout/vList5"/>
    <dgm:cxn modelId="{81EB5BED-E131-49E4-8E5F-1BDCD8C43AA5}" type="presParOf" srcId="{8DD1D0D5-E1A2-4226-A414-B270CB0C837B}" destId="{ABFA6800-A0DF-460C-A474-AFB5FBA9E3F9}" srcOrd="1" destOrd="0" presId="urn:microsoft.com/office/officeart/2005/8/layout/vList5"/>
    <dgm:cxn modelId="{F0D36B82-8131-4CE8-AF63-183E777CE2FF}" type="presParOf" srcId="{8DD1D0D5-E1A2-4226-A414-B270CB0C837B}" destId="{F22FF96B-D901-49F5-98A6-F52F3931FF97}" srcOrd="2" destOrd="0" presId="urn:microsoft.com/office/officeart/2005/8/layout/vList5"/>
    <dgm:cxn modelId="{E2DA2044-DA87-40F6-89CC-254204E47573}" type="presParOf" srcId="{F22FF96B-D901-49F5-98A6-F52F3931FF97}" destId="{B9F3E724-9FD7-459A-973F-97E391E95495}" srcOrd="0" destOrd="0" presId="urn:microsoft.com/office/officeart/2005/8/layout/vList5"/>
    <dgm:cxn modelId="{94E70EF5-1C45-470B-8D03-A591F0DCFB20}" type="presParOf" srcId="{F22FF96B-D901-49F5-98A6-F52F3931FF97}" destId="{6B811048-6716-4BDB-991D-AC57D4BCBA1F}" srcOrd="1" destOrd="0" presId="urn:microsoft.com/office/officeart/2005/8/layout/vList5"/>
    <dgm:cxn modelId="{1DDC8CFD-9D19-4ED5-8DE6-407CD0B7D0E8}" type="presParOf" srcId="{8DD1D0D5-E1A2-4226-A414-B270CB0C837B}" destId="{C7D05AED-1834-4D36-9758-BAA260573037}" srcOrd="3" destOrd="0" presId="urn:microsoft.com/office/officeart/2005/8/layout/vList5"/>
    <dgm:cxn modelId="{4722CAE5-5EF2-4031-A578-02DAD4778867}" type="presParOf" srcId="{8DD1D0D5-E1A2-4226-A414-B270CB0C837B}" destId="{0B8E0214-8371-4788-B041-C6BB13739DC5}" srcOrd="4" destOrd="0" presId="urn:microsoft.com/office/officeart/2005/8/layout/vList5"/>
    <dgm:cxn modelId="{C69C9A91-5F9B-4F11-A246-98869E7CB5E9}" type="presParOf" srcId="{0B8E0214-8371-4788-B041-C6BB13739DC5}" destId="{7C3FE713-20A3-406C-A47C-1061AF3AF91D}" srcOrd="0" destOrd="0" presId="urn:microsoft.com/office/officeart/2005/8/layout/vList5"/>
    <dgm:cxn modelId="{161F057F-A92A-4FCA-860F-F2A1CF43A4AD}" type="presParOf" srcId="{0B8E0214-8371-4788-B041-C6BB13739DC5}" destId="{F39C3FDC-0A33-49E4-9DBB-1DC973C9AFF8}" srcOrd="1" destOrd="0" presId="urn:microsoft.com/office/officeart/2005/8/layout/vList5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49DCE01-380F-464B-B689-65A92A05FD4F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50C2ABCD-DDDC-4B5B-A623-8EDB6B4835F5}">
      <dgm:prSet phldrT="[Texto]" custT="1"/>
      <dgm:spPr/>
      <dgm:t>
        <a:bodyPr/>
        <a:lstStyle/>
        <a:p>
          <a:pPr algn="ctr"/>
          <a:r>
            <a:rPr lang="es-CL" sz="3200" dirty="0" smtClean="0"/>
            <a:t>2%</a:t>
          </a:r>
          <a:endParaRPr lang="es-CL" sz="3200" dirty="0"/>
        </a:p>
      </dgm:t>
    </dgm:pt>
    <dgm:pt modelId="{A0AA9E18-2AD8-4808-BA9C-B18B628DCA66}" type="parTrans" cxnId="{7C7801DE-2D5C-4929-B7F1-EE4BEFD7CFED}">
      <dgm:prSet/>
      <dgm:spPr/>
      <dgm:t>
        <a:bodyPr/>
        <a:lstStyle/>
        <a:p>
          <a:endParaRPr lang="es-CL"/>
        </a:p>
      </dgm:t>
    </dgm:pt>
    <dgm:pt modelId="{2E1FAB15-B6CE-4236-97C2-0F2325636F3A}" type="sibTrans" cxnId="{7C7801DE-2D5C-4929-B7F1-EE4BEFD7CFED}">
      <dgm:prSet/>
      <dgm:spPr/>
      <dgm:t>
        <a:bodyPr/>
        <a:lstStyle/>
        <a:p>
          <a:endParaRPr lang="es-CL"/>
        </a:p>
      </dgm:t>
    </dgm:pt>
    <dgm:pt modelId="{4E74CB24-18BA-4829-9037-14688DC5E733}">
      <dgm:prSet phldrT="[Texto]" custT="1"/>
      <dgm:spPr/>
      <dgm:t>
        <a:bodyPr/>
        <a:lstStyle/>
        <a:p>
          <a:r>
            <a:rPr lang="es-CL" sz="3200" dirty="0" smtClean="0"/>
            <a:t>Fondo Hospital </a:t>
          </a:r>
          <a:r>
            <a:rPr lang="es-CL" sz="3200" dirty="0" err="1" smtClean="0"/>
            <a:t>Dipreca</a:t>
          </a:r>
          <a:r>
            <a:rPr lang="es-CL" sz="3200" dirty="0" smtClean="0"/>
            <a:t>.</a:t>
          </a:r>
          <a:endParaRPr lang="es-CL" sz="3200" dirty="0"/>
        </a:p>
      </dgm:t>
    </dgm:pt>
    <dgm:pt modelId="{A30BAD76-C0B4-426B-BA8C-670C42CED97A}" type="parTrans" cxnId="{C7783861-F8DB-40B6-AEB8-ACCAA19F882C}">
      <dgm:prSet/>
      <dgm:spPr/>
      <dgm:t>
        <a:bodyPr/>
        <a:lstStyle/>
        <a:p>
          <a:endParaRPr lang="es-CL"/>
        </a:p>
      </dgm:t>
    </dgm:pt>
    <dgm:pt modelId="{32130506-7905-4C07-9694-55E37FAB18D3}" type="sibTrans" cxnId="{C7783861-F8DB-40B6-AEB8-ACCAA19F882C}">
      <dgm:prSet/>
      <dgm:spPr/>
      <dgm:t>
        <a:bodyPr/>
        <a:lstStyle/>
        <a:p>
          <a:endParaRPr lang="es-CL"/>
        </a:p>
      </dgm:t>
    </dgm:pt>
    <dgm:pt modelId="{2141091A-542E-42EA-884A-7AA4BA829C40}">
      <dgm:prSet phldrT="[Texto]" custT="1"/>
      <dgm:spPr/>
      <dgm:t>
        <a:bodyPr/>
        <a:lstStyle/>
        <a:p>
          <a:r>
            <a:rPr lang="es-CL" sz="3200" dirty="0" smtClean="0"/>
            <a:t>2.55%</a:t>
          </a:r>
          <a:endParaRPr lang="es-CL" sz="3200" dirty="0"/>
        </a:p>
      </dgm:t>
    </dgm:pt>
    <dgm:pt modelId="{F9E58105-1D62-40CA-914B-631285C005CB}" type="parTrans" cxnId="{1A492A87-A4D6-46D6-BE55-954938AD0960}">
      <dgm:prSet/>
      <dgm:spPr/>
      <dgm:t>
        <a:bodyPr/>
        <a:lstStyle/>
        <a:p>
          <a:endParaRPr lang="es-CL"/>
        </a:p>
      </dgm:t>
    </dgm:pt>
    <dgm:pt modelId="{888E5CC0-43BE-4BFA-BC5D-14F2E28C6F73}" type="sibTrans" cxnId="{1A492A87-A4D6-46D6-BE55-954938AD0960}">
      <dgm:prSet/>
      <dgm:spPr/>
      <dgm:t>
        <a:bodyPr/>
        <a:lstStyle/>
        <a:p>
          <a:endParaRPr lang="es-CL"/>
        </a:p>
      </dgm:t>
    </dgm:pt>
    <dgm:pt modelId="{B6D279BF-E2C5-414D-9E88-6D1BE50F1B6E}">
      <dgm:prSet phldrT="[Texto]" custT="1"/>
      <dgm:spPr/>
      <dgm:t>
        <a:bodyPr/>
        <a:lstStyle/>
        <a:p>
          <a:r>
            <a:rPr lang="es-CL" sz="2800" dirty="0" smtClean="0"/>
            <a:t>Erogaciones, Fondo Medicina Curativa.</a:t>
          </a:r>
          <a:endParaRPr lang="es-CL" sz="2800" dirty="0"/>
        </a:p>
      </dgm:t>
    </dgm:pt>
    <dgm:pt modelId="{C5CE4920-E9AF-4E1A-B07D-07CDCEFFEC55}" type="parTrans" cxnId="{624DA2CC-9517-445F-B283-A805328BCB30}">
      <dgm:prSet/>
      <dgm:spPr/>
      <dgm:t>
        <a:bodyPr/>
        <a:lstStyle/>
        <a:p>
          <a:endParaRPr lang="es-CL"/>
        </a:p>
      </dgm:t>
    </dgm:pt>
    <dgm:pt modelId="{0D045424-0E61-4BB7-A596-DD06615365DB}" type="sibTrans" cxnId="{624DA2CC-9517-445F-B283-A805328BCB30}">
      <dgm:prSet/>
      <dgm:spPr/>
      <dgm:t>
        <a:bodyPr/>
        <a:lstStyle/>
        <a:p>
          <a:endParaRPr lang="es-CL"/>
        </a:p>
      </dgm:t>
    </dgm:pt>
    <dgm:pt modelId="{8DD1D0D5-E1A2-4226-A414-B270CB0C837B}" type="pres">
      <dgm:prSet presAssocID="{A49DCE01-380F-464B-B689-65A92A05FD4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53C653C5-58DB-424A-BC62-C86A9B7C4C14}" type="pres">
      <dgm:prSet presAssocID="{50C2ABCD-DDDC-4B5B-A623-8EDB6B4835F5}" presName="linNode" presStyleCnt="0"/>
      <dgm:spPr/>
    </dgm:pt>
    <dgm:pt modelId="{24E1BDF9-AFD0-46DF-A21E-7DAA533F6729}" type="pres">
      <dgm:prSet presAssocID="{50C2ABCD-DDDC-4B5B-A623-8EDB6B4835F5}" presName="parentText" presStyleLbl="node1" presStyleIdx="0" presStyleCnt="2" custScaleX="52416" custScaleY="25774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60D3C691-FB18-466D-862D-152BC57CF08A}" type="pres">
      <dgm:prSet presAssocID="{50C2ABCD-DDDC-4B5B-A623-8EDB6B4835F5}" presName="descendantText" presStyleLbl="alignAccFollowNode1" presStyleIdx="0" presStyleCnt="2" custScaleX="99225" custScaleY="29626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ABFA6800-A0DF-460C-A474-AFB5FBA9E3F9}" type="pres">
      <dgm:prSet presAssocID="{2E1FAB15-B6CE-4236-97C2-0F2325636F3A}" presName="sp" presStyleCnt="0"/>
      <dgm:spPr/>
    </dgm:pt>
    <dgm:pt modelId="{F22FF96B-D901-49F5-98A6-F52F3931FF97}" type="pres">
      <dgm:prSet presAssocID="{2141091A-542E-42EA-884A-7AA4BA829C40}" presName="linNode" presStyleCnt="0"/>
      <dgm:spPr/>
    </dgm:pt>
    <dgm:pt modelId="{B9F3E724-9FD7-459A-973F-97E391E95495}" type="pres">
      <dgm:prSet presAssocID="{2141091A-542E-42EA-884A-7AA4BA829C40}" presName="parentText" presStyleLbl="node1" presStyleIdx="1" presStyleCnt="2" custScaleX="66242" custScaleY="32117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6B811048-6716-4BDB-991D-AC57D4BCBA1F}" type="pres">
      <dgm:prSet presAssocID="{2141091A-542E-42EA-884A-7AA4BA829C40}" presName="descendantText" presStyleLbl="alignAccFollowNode1" presStyleIdx="1" presStyleCnt="2" custScaleX="145380" custScaleY="3225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82BFBC48-7B33-48A5-A64B-A403F232C70E}" type="presOf" srcId="{50C2ABCD-DDDC-4B5B-A623-8EDB6B4835F5}" destId="{24E1BDF9-AFD0-46DF-A21E-7DAA533F6729}" srcOrd="0" destOrd="0" presId="urn:microsoft.com/office/officeart/2005/8/layout/vList5"/>
    <dgm:cxn modelId="{C7783861-F8DB-40B6-AEB8-ACCAA19F882C}" srcId="{50C2ABCD-DDDC-4B5B-A623-8EDB6B4835F5}" destId="{4E74CB24-18BA-4829-9037-14688DC5E733}" srcOrd="0" destOrd="0" parTransId="{A30BAD76-C0B4-426B-BA8C-670C42CED97A}" sibTransId="{32130506-7905-4C07-9694-55E37FAB18D3}"/>
    <dgm:cxn modelId="{624DA2CC-9517-445F-B283-A805328BCB30}" srcId="{2141091A-542E-42EA-884A-7AA4BA829C40}" destId="{B6D279BF-E2C5-414D-9E88-6D1BE50F1B6E}" srcOrd="0" destOrd="0" parTransId="{C5CE4920-E9AF-4E1A-B07D-07CDCEFFEC55}" sibTransId="{0D045424-0E61-4BB7-A596-DD06615365DB}"/>
    <dgm:cxn modelId="{7C7801DE-2D5C-4929-B7F1-EE4BEFD7CFED}" srcId="{A49DCE01-380F-464B-B689-65A92A05FD4F}" destId="{50C2ABCD-DDDC-4B5B-A623-8EDB6B4835F5}" srcOrd="0" destOrd="0" parTransId="{A0AA9E18-2AD8-4808-BA9C-B18B628DCA66}" sibTransId="{2E1FAB15-B6CE-4236-97C2-0F2325636F3A}"/>
    <dgm:cxn modelId="{1A492A87-A4D6-46D6-BE55-954938AD0960}" srcId="{A49DCE01-380F-464B-B689-65A92A05FD4F}" destId="{2141091A-542E-42EA-884A-7AA4BA829C40}" srcOrd="1" destOrd="0" parTransId="{F9E58105-1D62-40CA-914B-631285C005CB}" sibTransId="{888E5CC0-43BE-4BFA-BC5D-14F2E28C6F73}"/>
    <dgm:cxn modelId="{7904E7E0-C289-4CED-BD9F-117383CF229E}" type="presOf" srcId="{4E74CB24-18BA-4829-9037-14688DC5E733}" destId="{60D3C691-FB18-466D-862D-152BC57CF08A}" srcOrd="0" destOrd="0" presId="urn:microsoft.com/office/officeart/2005/8/layout/vList5"/>
    <dgm:cxn modelId="{DFE44682-7373-4AEC-9B63-CF46C783FA3A}" type="presOf" srcId="{2141091A-542E-42EA-884A-7AA4BA829C40}" destId="{B9F3E724-9FD7-459A-973F-97E391E95495}" srcOrd="0" destOrd="0" presId="urn:microsoft.com/office/officeart/2005/8/layout/vList5"/>
    <dgm:cxn modelId="{91C27241-701B-4364-B515-BAFABFC6ED3D}" type="presOf" srcId="{B6D279BF-E2C5-414D-9E88-6D1BE50F1B6E}" destId="{6B811048-6716-4BDB-991D-AC57D4BCBA1F}" srcOrd="0" destOrd="0" presId="urn:microsoft.com/office/officeart/2005/8/layout/vList5"/>
    <dgm:cxn modelId="{4EDCA415-2C16-4638-8F67-082F507992C4}" type="presOf" srcId="{A49DCE01-380F-464B-B689-65A92A05FD4F}" destId="{8DD1D0D5-E1A2-4226-A414-B270CB0C837B}" srcOrd="0" destOrd="0" presId="urn:microsoft.com/office/officeart/2005/8/layout/vList5"/>
    <dgm:cxn modelId="{B845EBC3-8246-4438-AC16-86413A0BEFF5}" type="presParOf" srcId="{8DD1D0D5-E1A2-4226-A414-B270CB0C837B}" destId="{53C653C5-58DB-424A-BC62-C86A9B7C4C14}" srcOrd="0" destOrd="0" presId="urn:microsoft.com/office/officeart/2005/8/layout/vList5"/>
    <dgm:cxn modelId="{CFC52FFD-5DD8-482E-9204-CF6AFC122819}" type="presParOf" srcId="{53C653C5-58DB-424A-BC62-C86A9B7C4C14}" destId="{24E1BDF9-AFD0-46DF-A21E-7DAA533F6729}" srcOrd="0" destOrd="0" presId="urn:microsoft.com/office/officeart/2005/8/layout/vList5"/>
    <dgm:cxn modelId="{99A93E0E-ED21-480A-8EE9-71705E495F45}" type="presParOf" srcId="{53C653C5-58DB-424A-BC62-C86A9B7C4C14}" destId="{60D3C691-FB18-466D-862D-152BC57CF08A}" srcOrd="1" destOrd="0" presId="urn:microsoft.com/office/officeart/2005/8/layout/vList5"/>
    <dgm:cxn modelId="{35275F4A-BDEA-43D1-AF84-513D0F1D6CFF}" type="presParOf" srcId="{8DD1D0D5-E1A2-4226-A414-B270CB0C837B}" destId="{ABFA6800-A0DF-460C-A474-AFB5FBA9E3F9}" srcOrd="1" destOrd="0" presId="urn:microsoft.com/office/officeart/2005/8/layout/vList5"/>
    <dgm:cxn modelId="{8A902231-AC61-4CA7-8707-3036A567AC09}" type="presParOf" srcId="{8DD1D0D5-E1A2-4226-A414-B270CB0C837B}" destId="{F22FF96B-D901-49F5-98A6-F52F3931FF97}" srcOrd="2" destOrd="0" presId="urn:microsoft.com/office/officeart/2005/8/layout/vList5"/>
    <dgm:cxn modelId="{7BA3AF35-1904-4945-B66F-35110711771B}" type="presParOf" srcId="{F22FF96B-D901-49F5-98A6-F52F3931FF97}" destId="{B9F3E724-9FD7-459A-973F-97E391E95495}" srcOrd="0" destOrd="0" presId="urn:microsoft.com/office/officeart/2005/8/layout/vList5"/>
    <dgm:cxn modelId="{33DAC951-7441-4E8B-BF6D-8BDFBECDEFBC}" type="presParOf" srcId="{F22FF96B-D901-49F5-98A6-F52F3931FF97}" destId="{6B811048-6716-4BDB-991D-AC57D4BCBA1F}" srcOrd="1" destOrd="0" presId="urn:microsoft.com/office/officeart/2005/8/layout/vList5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228104B-96C7-4763-9F44-1B3043D1002D}" type="doc">
      <dgm:prSet loTypeId="urn:microsoft.com/office/officeart/2005/8/layout/vList5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s-CL"/>
        </a:p>
      </dgm:t>
    </dgm:pt>
    <dgm:pt modelId="{BFC464C2-3B54-4147-9E6E-2AD62FCCD961}">
      <dgm:prSet phldrT="[Texto]" custT="1"/>
      <dgm:spPr/>
      <dgm:t>
        <a:bodyPr anchor="ctr"/>
        <a:lstStyle/>
        <a:p>
          <a:pPr algn="l"/>
          <a:r>
            <a:rPr lang="es-CL" sz="2400" b="1" dirty="0" smtClean="0"/>
            <a:t>BENEFICIOS MEDICOS</a:t>
          </a:r>
          <a:endParaRPr lang="es-CL" sz="2400" b="1" dirty="0"/>
        </a:p>
      </dgm:t>
    </dgm:pt>
    <dgm:pt modelId="{37B8FDDD-04EC-4857-8B41-242E84901977}" type="parTrans" cxnId="{97FCDAD8-5D34-4100-8C9D-728A51D0A847}">
      <dgm:prSet/>
      <dgm:spPr/>
      <dgm:t>
        <a:bodyPr/>
        <a:lstStyle/>
        <a:p>
          <a:endParaRPr lang="es-CL"/>
        </a:p>
      </dgm:t>
    </dgm:pt>
    <dgm:pt modelId="{476A8158-280A-4257-A829-254418AAED59}" type="sibTrans" cxnId="{97FCDAD8-5D34-4100-8C9D-728A51D0A847}">
      <dgm:prSet/>
      <dgm:spPr/>
      <dgm:t>
        <a:bodyPr/>
        <a:lstStyle/>
        <a:p>
          <a:endParaRPr lang="es-CL"/>
        </a:p>
      </dgm:t>
    </dgm:pt>
    <dgm:pt modelId="{B11D17EE-9596-44F0-BDE5-BBC32475D757}">
      <dgm:prSet phldrT="[Texto]" custT="1"/>
      <dgm:spPr/>
      <dgm:t>
        <a:bodyPr/>
        <a:lstStyle/>
        <a:p>
          <a:r>
            <a:rPr lang="es-CL" sz="1400" b="1" dirty="0" smtClean="0">
              <a:solidFill>
                <a:schemeClr val="tx2">
                  <a:lumMod val="50000"/>
                </a:schemeClr>
              </a:solidFill>
            </a:rPr>
            <a:t>RESTRUCTURACION Y CONTRATACIÓN </a:t>
          </a:r>
          <a:endParaRPr lang="es-CL" sz="1400" b="1" dirty="0">
            <a:solidFill>
              <a:schemeClr val="tx2">
                <a:lumMod val="50000"/>
              </a:schemeClr>
            </a:solidFill>
          </a:endParaRPr>
        </a:p>
      </dgm:t>
    </dgm:pt>
    <dgm:pt modelId="{9972D07D-0FC2-4B46-9D61-63DF2263E028}" type="parTrans" cxnId="{86A20933-6352-4C16-B093-429161D227D7}">
      <dgm:prSet/>
      <dgm:spPr/>
      <dgm:t>
        <a:bodyPr/>
        <a:lstStyle/>
        <a:p>
          <a:endParaRPr lang="es-CL"/>
        </a:p>
      </dgm:t>
    </dgm:pt>
    <dgm:pt modelId="{C400B612-9816-44E5-90F6-E0EA3FCAF1BD}" type="sibTrans" cxnId="{86A20933-6352-4C16-B093-429161D227D7}">
      <dgm:prSet/>
      <dgm:spPr/>
      <dgm:t>
        <a:bodyPr/>
        <a:lstStyle/>
        <a:p>
          <a:endParaRPr lang="es-CL"/>
        </a:p>
      </dgm:t>
    </dgm:pt>
    <dgm:pt modelId="{DDCA5A84-2B17-42C4-93D9-5447FE279392}">
      <dgm:prSet phldrT="[Texto]" custT="1"/>
      <dgm:spPr/>
      <dgm:t>
        <a:bodyPr/>
        <a:lstStyle/>
        <a:p>
          <a:r>
            <a:rPr lang="es-CL" sz="1400" b="1" dirty="0" smtClean="0">
              <a:solidFill>
                <a:schemeClr val="tx2">
                  <a:lumMod val="50000"/>
                </a:schemeClr>
              </a:solidFill>
            </a:rPr>
            <a:t>TRANSPARENTAR DEUDA</a:t>
          </a:r>
          <a:endParaRPr lang="es-CL" sz="1400" b="1" dirty="0">
            <a:solidFill>
              <a:schemeClr val="tx2">
                <a:lumMod val="50000"/>
              </a:schemeClr>
            </a:solidFill>
          </a:endParaRPr>
        </a:p>
      </dgm:t>
    </dgm:pt>
    <dgm:pt modelId="{F93A465B-27A4-4F44-A717-1FFD330B2923}" type="parTrans" cxnId="{D5A852A2-1C65-4CC6-ABE8-2C2829B073F1}">
      <dgm:prSet/>
      <dgm:spPr/>
      <dgm:t>
        <a:bodyPr/>
        <a:lstStyle/>
        <a:p>
          <a:endParaRPr lang="es-CL"/>
        </a:p>
      </dgm:t>
    </dgm:pt>
    <dgm:pt modelId="{A9F7C83F-31CF-4256-B614-6C0E175EEF51}" type="sibTrans" cxnId="{D5A852A2-1C65-4CC6-ABE8-2C2829B073F1}">
      <dgm:prSet/>
      <dgm:spPr/>
      <dgm:t>
        <a:bodyPr/>
        <a:lstStyle/>
        <a:p>
          <a:endParaRPr lang="es-CL"/>
        </a:p>
      </dgm:t>
    </dgm:pt>
    <dgm:pt modelId="{D8133CF1-2C03-4129-ACD8-AE5D3035CC30}">
      <dgm:prSet phldrT="[Texto]" custT="1"/>
      <dgm:spPr/>
      <dgm:t>
        <a:bodyPr/>
        <a:lstStyle/>
        <a:p>
          <a:pPr algn="l"/>
          <a:r>
            <a:rPr lang="es-CL" sz="2400" b="1" dirty="0" smtClean="0"/>
            <a:t>GESTIÓN CONVENIOS Y BONOS</a:t>
          </a:r>
          <a:endParaRPr lang="es-CL" sz="2400" b="1" dirty="0"/>
        </a:p>
      </dgm:t>
    </dgm:pt>
    <dgm:pt modelId="{AE10F233-9EFD-4918-939E-ED10B69ED16A}" type="parTrans" cxnId="{98546A4F-26C6-47A3-A025-EA3247B10840}">
      <dgm:prSet/>
      <dgm:spPr/>
      <dgm:t>
        <a:bodyPr/>
        <a:lstStyle/>
        <a:p>
          <a:endParaRPr lang="es-CL"/>
        </a:p>
      </dgm:t>
    </dgm:pt>
    <dgm:pt modelId="{C869A153-0C06-4724-9DC4-02578C40307E}" type="sibTrans" cxnId="{98546A4F-26C6-47A3-A025-EA3247B10840}">
      <dgm:prSet/>
      <dgm:spPr/>
      <dgm:t>
        <a:bodyPr/>
        <a:lstStyle/>
        <a:p>
          <a:endParaRPr lang="es-CL"/>
        </a:p>
      </dgm:t>
    </dgm:pt>
    <dgm:pt modelId="{703942B3-9F54-4616-B745-4051D4CCA620}">
      <dgm:prSet phldrT="[Texto]" custT="1"/>
      <dgm:spPr/>
      <dgm:t>
        <a:bodyPr/>
        <a:lstStyle/>
        <a:p>
          <a:pPr marL="0" indent="0"/>
          <a:r>
            <a:rPr lang="es-CL" sz="1400" b="1" dirty="0" smtClean="0">
              <a:solidFill>
                <a:schemeClr val="tx2">
                  <a:lumMod val="50000"/>
                </a:schemeClr>
              </a:solidFill>
            </a:rPr>
            <a:t>CATEGORIZACIÓN DE PRESTADORES</a:t>
          </a:r>
          <a:endParaRPr lang="es-CL" sz="1400" b="1" dirty="0">
            <a:solidFill>
              <a:schemeClr val="tx2">
                <a:lumMod val="50000"/>
              </a:schemeClr>
            </a:solidFill>
          </a:endParaRPr>
        </a:p>
      </dgm:t>
    </dgm:pt>
    <dgm:pt modelId="{C01F96F5-3EB7-489B-8393-C37C9D499F74}" type="parTrans" cxnId="{B01CCD9C-A3CA-49A5-BACC-F74DC7DE26FF}">
      <dgm:prSet/>
      <dgm:spPr/>
      <dgm:t>
        <a:bodyPr/>
        <a:lstStyle/>
        <a:p>
          <a:endParaRPr lang="es-CL"/>
        </a:p>
      </dgm:t>
    </dgm:pt>
    <dgm:pt modelId="{8A947E27-F5B7-4FD4-A597-F2D2A898AA9F}" type="sibTrans" cxnId="{B01CCD9C-A3CA-49A5-BACC-F74DC7DE26FF}">
      <dgm:prSet/>
      <dgm:spPr/>
      <dgm:t>
        <a:bodyPr/>
        <a:lstStyle/>
        <a:p>
          <a:endParaRPr lang="es-CL"/>
        </a:p>
      </dgm:t>
    </dgm:pt>
    <dgm:pt modelId="{F67D49B1-E943-4C4D-B4A2-66EAD07AD8E8}">
      <dgm:prSet phldrT="[Texto]" custT="1"/>
      <dgm:spPr/>
      <dgm:t>
        <a:bodyPr/>
        <a:lstStyle/>
        <a:p>
          <a:pPr algn="l"/>
          <a:r>
            <a:rPr lang="es-CL" sz="2400" b="1" dirty="0" smtClean="0"/>
            <a:t>SEGURO DE SALUD</a:t>
          </a:r>
          <a:endParaRPr lang="es-CL" sz="2400" b="1" dirty="0"/>
        </a:p>
      </dgm:t>
    </dgm:pt>
    <dgm:pt modelId="{935A84D9-3389-4330-AD18-A97915A8810B}" type="parTrans" cxnId="{E05995BE-D11D-451A-9608-063086AA6656}">
      <dgm:prSet/>
      <dgm:spPr/>
      <dgm:t>
        <a:bodyPr/>
        <a:lstStyle/>
        <a:p>
          <a:endParaRPr lang="es-CL"/>
        </a:p>
      </dgm:t>
    </dgm:pt>
    <dgm:pt modelId="{DCDA4B46-DDE8-4711-99FE-454A0D712C2B}" type="sibTrans" cxnId="{E05995BE-D11D-451A-9608-063086AA6656}">
      <dgm:prSet/>
      <dgm:spPr/>
      <dgm:t>
        <a:bodyPr/>
        <a:lstStyle/>
        <a:p>
          <a:endParaRPr lang="es-CL"/>
        </a:p>
      </dgm:t>
    </dgm:pt>
    <dgm:pt modelId="{16D6029C-01F2-43D8-8F94-00612FDFDF97}">
      <dgm:prSet phldrT="[Texto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CL" sz="1400" b="1" dirty="0" smtClean="0">
              <a:solidFill>
                <a:schemeClr val="tx2">
                  <a:lumMod val="50000"/>
                </a:schemeClr>
              </a:solidFill>
            </a:rPr>
            <a:t>GESTIÓN CHILENA CONSOLIDADA:</a:t>
          </a:r>
          <a:endParaRPr lang="es-CL" sz="1100" b="1" dirty="0">
            <a:solidFill>
              <a:schemeClr val="tx2">
                <a:lumMod val="50000"/>
              </a:schemeClr>
            </a:solidFill>
          </a:endParaRPr>
        </a:p>
      </dgm:t>
    </dgm:pt>
    <dgm:pt modelId="{15F577C9-046D-4382-A04E-7E2F4F356DA6}" type="parTrans" cxnId="{9C6FE76A-2775-4678-A334-901F4BCF1DEA}">
      <dgm:prSet/>
      <dgm:spPr/>
      <dgm:t>
        <a:bodyPr/>
        <a:lstStyle/>
        <a:p>
          <a:endParaRPr lang="es-CL"/>
        </a:p>
      </dgm:t>
    </dgm:pt>
    <dgm:pt modelId="{B450CB9F-38F9-495F-AAAD-ED18529A8AF9}" type="sibTrans" cxnId="{9C6FE76A-2775-4678-A334-901F4BCF1DEA}">
      <dgm:prSet/>
      <dgm:spPr/>
      <dgm:t>
        <a:bodyPr/>
        <a:lstStyle/>
        <a:p>
          <a:endParaRPr lang="es-CL"/>
        </a:p>
      </dgm:t>
    </dgm:pt>
    <dgm:pt modelId="{DAB654EC-E634-4C63-92AA-57A96BF3CBBA}">
      <dgm:prSet phldrT="[Texto]" custT="1"/>
      <dgm:spPr/>
      <dgm:t>
        <a:bodyPr/>
        <a:lstStyle/>
        <a:p>
          <a:r>
            <a:rPr lang="es-CL" sz="1400" b="1" dirty="0" smtClean="0">
              <a:solidFill>
                <a:schemeClr val="tx2">
                  <a:lumMod val="50000"/>
                </a:schemeClr>
              </a:solidFill>
            </a:rPr>
            <a:t>LIQUIDACION DE FACTURAS A 45 DÍAS</a:t>
          </a:r>
          <a:endParaRPr lang="es-CL" sz="1400" b="1" dirty="0">
            <a:solidFill>
              <a:schemeClr val="tx2">
                <a:lumMod val="50000"/>
              </a:schemeClr>
            </a:solidFill>
          </a:endParaRPr>
        </a:p>
      </dgm:t>
    </dgm:pt>
    <dgm:pt modelId="{C57CD49C-4BCA-478C-B16E-C25B321EDE0C}" type="parTrans" cxnId="{348C9FE4-131F-4B05-9AB1-A99E248E32E4}">
      <dgm:prSet/>
      <dgm:spPr/>
      <dgm:t>
        <a:bodyPr/>
        <a:lstStyle/>
        <a:p>
          <a:endParaRPr lang="es-CL"/>
        </a:p>
      </dgm:t>
    </dgm:pt>
    <dgm:pt modelId="{7D804950-0768-4483-B0F8-CF16FC4DB60A}" type="sibTrans" cxnId="{348C9FE4-131F-4B05-9AB1-A99E248E32E4}">
      <dgm:prSet/>
      <dgm:spPr/>
      <dgm:t>
        <a:bodyPr/>
        <a:lstStyle/>
        <a:p>
          <a:endParaRPr lang="es-CL"/>
        </a:p>
      </dgm:t>
    </dgm:pt>
    <dgm:pt modelId="{1701105B-3F01-4EC4-A750-833AAF090770}">
      <dgm:prSet phldrT="[Texto]" custT="1"/>
      <dgm:spPr/>
      <dgm:t>
        <a:bodyPr/>
        <a:lstStyle/>
        <a:p>
          <a:r>
            <a:rPr lang="es-CL" sz="1400" b="1" dirty="0" smtClean="0">
              <a:solidFill>
                <a:schemeClr val="tx2">
                  <a:lumMod val="50000"/>
                </a:schemeClr>
              </a:solidFill>
            </a:rPr>
            <a:t>PLAN TECNOLOGICO</a:t>
          </a:r>
          <a:endParaRPr lang="es-CL" sz="1400" b="1" dirty="0">
            <a:solidFill>
              <a:schemeClr val="tx2">
                <a:lumMod val="50000"/>
              </a:schemeClr>
            </a:solidFill>
          </a:endParaRPr>
        </a:p>
      </dgm:t>
    </dgm:pt>
    <dgm:pt modelId="{93DF61E5-C046-4CA8-BCCF-BE9E6FD2A264}" type="parTrans" cxnId="{CDFB4222-9798-4659-9B1E-B3E2E33E12A7}">
      <dgm:prSet/>
      <dgm:spPr/>
      <dgm:t>
        <a:bodyPr/>
        <a:lstStyle/>
        <a:p>
          <a:endParaRPr lang="es-CL"/>
        </a:p>
      </dgm:t>
    </dgm:pt>
    <dgm:pt modelId="{FBBDCAA5-F958-495B-A984-34C432C3C973}" type="sibTrans" cxnId="{CDFB4222-9798-4659-9B1E-B3E2E33E12A7}">
      <dgm:prSet/>
      <dgm:spPr/>
      <dgm:t>
        <a:bodyPr/>
        <a:lstStyle/>
        <a:p>
          <a:endParaRPr lang="es-CL"/>
        </a:p>
      </dgm:t>
    </dgm:pt>
    <dgm:pt modelId="{1175AFC6-F98A-450A-82CE-5C67F1BD950E}">
      <dgm:prSet phldrT="[Texto]" custT="1"/>
      <dgm:spPr/>
      <dgm:t>
        <a:bodyPr/>
        <a:lstStyle/>
        <a:p>
          <a:pPr algn="l"/>
          <a:r>
            <a:rPr lang="es-CL" sz="2400" b="1" dirty="0" smtClean="0"/>
            <a:t>RECUPERACION DE COPAGO</a:t>
          </a:r>
          <a:endParaRPr lang="es-CL" sz="2400" b="1" dirty="0"/>
        </a:p>
      </dgm:t>
    </dgm:pt>
    <dgm:pt modelId="{E56DC1A3-F5FA-4F43-B4AC-7FEDC3BE4817}" type="parTrans" cxnId="{A45BCFD9-5160-47DE-B4B5-0C3EEDA8412A}">
      <dgm:prSet/>
      <dgm:spPr/>
      <dgm:t>
        <a:bodyPr/>
        <a:lstStyle/>
        <a:p>
          <a:endParaRPr lang="es-CL"/>
        </a:p>
      </dgm:t>
    </dgm:pt>
    <dgm:pt modelId="{0C86B201-8F2B-41B8-AB5E-3C3EB7FCD3A3}" type="sibTrans" cxnId="{A45BCFD9-5160-47DE-B4B5-0C3EEDA8412A}">
      <dgm:prSet/>
      <dgm:spPr/>
      <dgm:t>
        <a:bodyPr/>
        <a:lstStyle/>
        <a:p>
          <a:endParaRPr lang="es-CL"/>
        </a:p>
      </dgm:t>
    </dgm:pt>
    <dgm:pt modelId="{4508A6AF-6522-4C9B-A429-37925CD54B34}">
      <dgm:prSet custT="1"/>
      <dgm:spPr/>
      <dgm:t>
        <a:bodyPr/>
        <a:lstStyle/>
        <a:p>
          <a:r>
            <a:rPr lang="es-CL" sz="1400" b="1" dirty="0" smtClean="0">
              <a:solidFill>
                <a:schemeClr val="tx2">
                  <a:lumMod val="50000"/>
                </a:schemeClr>
              </a:solidFill>
            </a:rPr>
            <a:t>OFICINA DE COBRANZA</a:t>
          </a:r>
          <a:endParaRPr lang="es-CL" sz="1400" b="1" dirty="0">
            <a:solidFill>
              <a:schemeClr val="tx2">
                <a:lumMod val="50000"/>
              </a:schemeClr>
            </a:solidFill>
          </a:endParaRPr>
        </a:p>
      </dgm:t>
    </dgm:pt>
    <dgm:pt modelId="{1CC8C35A-743A-4DA3-9097-3153F784C13B}" type="parTrans" cxnId="{39C25A6D-24A3-47F2-A23F-7700F4A7D743}">
      <dgm:prSet/>
      <dgm:spPr/>
      <dgm:t>
        <a:bodyPr/>
        <a:lstStyle/>
        <a:p>
          <a:endParaRPr lang="es-CL"/>
        </a:p>
      </dgm:t>
    </dgm:pt>
    <dgm:pt modelId="{E469C1BE-12CC-4A47-8153-2891154C99E1}" type="sibTrans" cxnId="{39C25A6D-24A3-47F2-A23F-7700F4A7D743}">
      <dgm:prSet/>
      <dgm:spPr/>
      <dgm:t>
        <a:bodyPr/>
        <a:lstStyle/>
        <a:p>
          <a:endParaRPr lang="es-CL"/>
        </a:p>
      </dgm:t>
    </dgm:pt>
    <dgm:pt modelId="{F1201F47-6E68-4A57-86EC-C77C9527326B}">
      <dgm:prSet custT="1"/>
      <dgm:spPr/>
      <dgm:t>
        <a:bodyPr/>
        <a:lstStyle/>
        <a:p>
          <a:r>
            <a:rPr lang="es-CL" sz="1400" b="1" dirty="0" smtClean="0">
              <a:solidFill>
                <a:schemeClr val="tx2">
                  <a:lumMod val="50000"/>
                </a:schemeClr>
              </a:solidFill>
            </a:rPr>
            <a:t>AUMENTO DE RECUPERACION EN EL AÑO 2016 DEL 33% A 45% </a:t>
          </a:r>
          <a:endParaRPr lang="es-CL" sz="1400" b="1" dirty="0">
            <a:solidFill>
              <a:schemeClr val="tx2">
                <a:lumMod val="50000"/>
              </a:schemeClr>
            </a:solidFill>
          </a:endParaRPr>
        </a:p>
      </dgm:t>
    </dgm:pt>
    <dgm:pt modelId="{42697478-E142-48D1-A099-5E46ED915FD5}" type="parTrans" cxnId="{43207AED-F90D-4669-B7A1-A0D43E41E62B}">
      <dgm:prSet/>
      <dgm:spPr/>
      <dgm:t>
        <a:bodyPr/>
        <a:lstStyle/>
        <a:p>
          <a:endParaRPr lang="es-CL"/>
        </a:p>
      </dgm:t>
    </dgm:pt>
    <dgm:pt modelId="{BFFF8060-B50C-4520-948F-15DCE061139F}" type="sibTrans" cxnId="{43207AED-F90D-4669-B7A1-A0D43E41E62B}">
      <dgm:prSet/>
      <dgm:spPr/>
      <dgm:t>
        <a:bodyPr/>
        <a:lstStyle/>
        <a:p>
          <a:endParaRPr lang="es-CL"/>
        </a:p>
      </dgm:t>
    </dgm:pt>
    <dgm:pt modelId="{0BB2984D-B5D1-422B-BE75-732F02F7FCB6}">
      <dgm:prSet custT="1"/>
      <dgm:spPr/>
      <dgm:t>
        <a:bodyPr/>
        <a:lstStyle/>
        <a:p>
          <a:r>
            <a:rPr lang="es-CL" sz="1400" b="1" dirty="0" smtClean="0">
              <a:solidFill>
                <a:schemeClr val="tx2">
                  <a:lumMod val="50000"/>
                </a:schemeClr>
              </a:solidFill>
            </a:rPr>
            <a:t>AUMENTO DE DOTACION DE PERSONAL</a:t>
          </a:r>
          <a:endParaRPr lang="es-CL" sz="1400" b="1" dirty="0">
            <a:solidFill>
              <a:schemeClr val="tx2">
                <a:lumMod val="50000"/>
              </a:schemeClr>
            </a:solidFill>
          </a:endParaRPr>
        </a:p>
      </dgm:t>
    </dgm:pt>
    <dgm:pt modelId="{61665180-5158-406D-B642-EC9116F7A248}" type="sibTrans" cxnId="{25922C38-97F8-49CD-964C-65EE27F0CE70}">
      <dgm:prSet/>
      <dgm:spPr/>
      <dgm:t>
        <a:bodyPr/>
        <a:lstStyle/>
        <a:p>
          <a:endParaRPr lang="es-CL"/>
        </a:p>
      </dgm:t>
    </dgm:pt>
    <dgm:pt modelId="{8B9DD59A-C710-4315-9EAF-F08D1572BD4D}" type="parTrans" cxnId="{25922C38-97F8-49CD-964C-65EE27F0CE70}">
      <dgm:prSet/>
      <dgm:spPr/>
      <dgm:t>
        <a:bodyPr/>
        <a:lstStyle/>
        <a:p>
          <a:endParaRPr lang="es-CL"/>
        </a:p>
      </dgm:t>
    </dgm:pt>
    <dgm:pt modelId="{E82C1715-B287-458A-9AFC-2103405AC01B}">
      <dgm:prSet phldrT="[Texto]" custT="1"/>
      <dgm:spPr/>
      <dgm:t>
        <a:bodyPr/>
        <a:lstStyle/>
        <a:p>
          <a:pPr marL="363538" marR="0" indent="-9525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CL" sz="1400" b="1" dirty="0" smtClean="0">
              <a:solidFill>
                <a:schemeClr val="tx2">
                  <a:lumMod val="50000"/>
                </a:schemeClr>
              </a:solidFill>
            </a:rPr>
            <a:t>MANTENER RECUPERACIÓN ACTUAL DEL 90%</a:t>
          </a:r>
          <a:endParaRPr lang="es-CL" sz="1100" b="1" dirty="0">
            <a:solidFill>
              <a:schemeClr val="tx2">
                <a:lumMod val="50000"/>
              </a:schemeClr>
            </a:solidFill>
          </a:endParaRPr>
        </a:p>
      </dgm:t>
    </dgm:pt>
    <dgm:pt modelId="{7D67B062-0ED7-4271-A872-2D2C2E71C788}" type="parTrans" cxnId="{6A42C45C-7AF7-4725-B63C-389DC49010D8}">
      <dgm:prSet/>
      <dgm:spPr/>
    </dgm:pt>
    <dgm:pt modelId="{B1D9C6E3-0F17-482E-8231-33B293A1BDC3}" type="sibTrans" cxnId="{6A42C45C-7AF7-4725-B63C-389DC49010D8}">
      <dgm:prSet/>
      <dgm:spPr/>
    </dgm:pt>
    <dgm:pt modelId="{83C0EB15-9D3C-466F-A668-090EFB75020D}">
      <dgm:prSet phldrT="[Texto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CL" sz="1400" b="1" dirty="0" smtClean="0">
              <a:solidFill>
                <a:schemeClr val="tx2">
                  <a:lumMod val="50000"/>
                </a:schemeClr>
              </a:solidFill>
            </a:rPr>
            <a:t> GESTIÓN MUTUALIDAD DE CARABINEROS:</a:t>
          </a:r>
          <a:endParaRPr lang="es-CL" sz="1400" b="1" dirty="0">
            <a:solidFill>
              <a:schemeClr val="tx2">
                <a:lumMod val="50000"/>
              </a:schemeClr>
            </a:solidFill>
          </a:endParaRPr>
        </a:p>
      </dgm:t>
    </dgm:pt>
    <dgm:pt modelId="{E010FAFC-E28E-4392-9F44-BAC0B980DEC9}" type="parTrans" cxnId="{2488732B-29A7-43FC-A361-F413D6EFDD96}">
      <dgm:prSet/>
      <dgm:spPr/>
    </dgm:pt>
    <dgm:pt modelId="{E2FA8090-83F5-4258-90B3-1A2790973A57}" type="sibTrans" cxnId="{2488732B-29A7-43FC-A361-F413D6EFDD96}">
      <dgm:prSet/>
      <dgm:spPr/>
    </dgm:pt>
    <dgm:pt modelId="{A1522869-E2FE-4919-B2A3-66864EEE9029}">
      <dgm:prSet phldrT="[Texto]" custT="1"/>
      <dgm:spPr/>
      <dgm:t>
        <a:bodyPr/>
        <a:lstStyle/>
        <a:p>
          <a:pPr marL="363538" marR="0" indent="-9525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CL" sz="1400" b="1" dirty="0" smtClean="0">
              <a:solidFill>
                <a:schemeClr val="tx2">
                  <a:lumMod val="50000"/>
                </a:schemeClr>
              </a:solidFill>
            </a:rPr>
            <a:t>PROPUESTA DE UNIFICACIÓN DEL SEGURO	</a:t>
          </a:r>
          <a:endParaRPr lang="es-CL" sz="1400" b="1" dirty="0">
            <a:solidFill>
              <a:schemeClr val="tx2">
                <a:lumMod val="50000"/>
              </a:schemeClr>
            </a:solidFill>
          </a:endParaRPr>
        </a:p>
      </dgm:t>
    </dgm:pt>
    <dgm:pt modelId="{0D63763B-AD23-47B0-8608-2E138DDD7A09}" type="parTrans" cxnId="{ABE3F6C1-5E95-4F6B-A377-9A7E1551BB60}">
      <dgm:prSet/>
      <dgm:spPr/>
    </dgm:pt>
    <dgm:pt modelId="{8743089B-EBFB-4F85-B117-483C5CD34426}" type="sibTrans" cxnId="{ABE3F6C1-5E95-4F6B-A377-9A7E1551BB60}">
      <dgm:prSet/>
      <dgm:spPr/>
    </dgm:pt>
    <dgm:pt modelId="{C16FB632-8D24-4189-8BEB-504318FCC8E8}">
      <dgm:prSet phldrT="[Texto]" custT="1"/>
      <dgm:spPr/>
      <dgm:t>
        <a:bodyPr/>
        <a:lstStyle/>
        <a:p>
          <a:pPr marL="0" indent="0"/>
          <a:r>
            <a:rPr lang="es-CL" sz="1400" b="1" dirty="0" smtClean="0">
              <a:solidFill>
                <a:schemeClr val="tx2">
                  <a:lumMod val="50000"/>
                </a:schemeClr>
              </a:solidFill>
            </a:rPr>
            <a:t>GESTION DE CONVENIOS</a:t>
          </a:r>
          <a:endParaRPr lang="es-CL" sz="1400" b="1" dirty="0">
            <a:solidFill>
              <a:schemeClr val="tx2">
                <a:lumMod val="50000"/>
              </a:schemeClr>
            </a:solidFill>
          </a:endParaRPr>
        </a:p>
      </dgm:t>
    </dgm:pt>
    <dgm:pt modelId="{8014A223-BF6E-4B9C-A491-C8164BF5AD09}" type="parTrans" cxnId="{4B9D1CCF-460C-4012-A186-B37C967D7C9C}">
      <dgm:prSet/>
      <dgm:spPr/>
    </dgm:pt>
    <dgm:pt modelId="{68DDB302-457B-47CD-A7AF-85A03F9F2DF7}" type="sibTrans" cxnId="{4B9D1CCF-460C-4012-A186-B37C967D7C9C}">
      <dgm:prSet/>
      <dgm:spPr/>
    </dgm:pt>
    <dgm:pt modelId="{52783C3C-87B7-4B02-BE63-B48407B6D23C}">
      <dgm:prSet phldrT="[Texto]" custT="1"/>
      <dgm:spPr/>
      <dgm:t>
        <a:bodyPr/>
        <a:lstStyle/>
        <a:p>
          <a:pPr marL="0" indent="0"/>
          <a:r>
            <a:rPr lang="es-CL" sz="1400" b="1" dirty="0" smtClean="0">
              <a:solidFill>
                <a:schemeClr val="tx2">
                  <a:lumMod val="50000"/>
                </a:schemeClr>
              </a:solidFill>
            </a:rPr>
            <a:t>CONTROL DE EMISION DE BONOS</a:t>
          </a:r>
          <a:endParaRPr lang="es-CL" sz="1400" b="1" dirty="0">
            <a:solidFill>
              <a:schemeClr val="tx2">
                <a:lumMod val="50000"/>
              </a:schemeClr>
            </a:solidFill>
          </a:endParaRPr>
        </a:p>
      </dgm:t>
    </dgm:pt>
    <dgm:pt modelId="{173481B1-EA88-45B1-B73F-CD951462909A}" type="parTrans" cxnId="{95D7D896-7F05-4E7C-962C-137761405B66}">
      <dgm:prSet/>
      <dgm:spPr/>
    </dgm:pt>
    <dgm:pt modelId="{6486147A-89EC-423D-AB6D-85E0B9DB115D}" type="sibTrans" cxnId="{95D7D896-7F05-4E7C-962C-137761405B66}">
      <dgm:prSet/>
      <dgm:spPr/>
    </dgm:pt>
    <dgm:pt modelId="{3ADEBC6F-EE6B-4203-BE3C-502566043DFB}">
      <dgm:prSet phldrT="[Texto]" custT="1"/>
      <dgm:spPr/>
      <dgm:t>
        <a:bodyPr/>
        <a:lstStyle/>
        <a:p>
          <a:pPr marL="0" indent="0"/>
          <a:r>
            <a:rPr lang="es-CL" sz="1400" b="1" dirty="0" smtClean="0">
              <a:solidFill>
                <a:schemeClr val="tx2">
                  <a:lumMod val="50000"/>
                </a:schemeClr>
              </a:solidFill>
            </a:rPr>
            <a:t>PLAN DE PAGO</a:t>
          </a:r>
          <a:endParaRPr lang="es-CL" sz="1400" b="1" dirty="0">
            <a:solidFill>
              <a:schemeClr val="tx2">
                <a:lumMod val="50000"/>
              </a:schemeClr>
            </a:solidFill>
          </a:endParaRPr>
        </a:p>
      </dgm:t>
    </dgm:pt>
    <dgm:pt modelId="{9103F513-6201-4237-8E80-76E31F26F09B}" type="parTrans" cxnId="{65605542-7E9B-4427-A4F4-7DA318E56554}">
      <dgm:prSet/>
      <dgm:spPr/>
    </dgm:pt>
    <dgm:pt modelId="{50D0C81E-9679-4534-8A95-5716088A979A}" type="sibTrans" cxnId="{65605542-7E9B-4427-A4F4-7DA318E56554}">
      <dgm:prSet/>
      <dgm:spPr/>
    </dgm:pt>
    <dgm:pt modelId="{2B02953D-B295-4C5A-9534-E2C33397B3DE}">
      <dgm:prSet phldrT="[Texto]" custT="1"/>
      <dgm:spPr/>
      <dgm:t>
        <a:bodyPr/>
        <a:lstStyle/>
        <a:p>
          <a:pPr marL="0" indent="0"/>
          <a:r>
            <a:rPr lang="es-CL" sz="1400" b="1" dirty="0" smtClean="0">
              <a:solidFill>
                <a:schemeClr val="tx2">
                  <a:lumMod val="50000"/>
                </a:schemeClr>
              </a:solidFill>
            </a:rPr>
            <a:t>GESTION DE RECLAMOS</a:t>
          </a:r>
          <a:endParaRPr lang="es-CL" sz="1400" b="1" dirty="0">
            <a:solidFill>
              <a:schemeClr val="tx2">
                <a:lumMod val="50000"/>
              </a:schemeClr>
            </a:solidFill>
          </a:endParaRPr>
        </a:p>
      </dgm:t>
    </dgm:pt>
    <dgm:pt modelId="{0E085325-2656-44DA-AD44-E4EE17EBF272}" type="parTrans" cxnId="{D6A2681D-2771-4765-BA5A-E6014F0FCEBD}">
      <dgm:prSet/>
      <dgm:spPr/>
    </dgm:pt>
    <dgm:pt modelId="{4277586C-36E0-4B6D-9FAD-C18C9E0B218F}" type="sibTrans" cxnId="{D6A2681D-2771-4765-BA5A-E6014F0FCEBD}">
      <dgm:prSet/>
      <dgm:spPr/>
    </dgm:pt>
    <dgm:pt modelId="{CAFAA751-DB1F-4DE4-A91F-9494A84E627E}" type="pres">
      <dgm:prSet presAssocID="{E228104B-96C7-4763-9F44-1B3043D1002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95DFB2E4-DF29-46F0-BD4E-101F85C3BDF8}" type="pres">
      <dgm:prSet presAssocID="{BFC464C2-3B54-4147-9E6E-2AD62FCCD961}" presName="linNode" presStyleCnt="0"/>
      <dgm:spPr/>
    </dgm:pt>
    <dgm:pt modelId="{FE8BA853-730A-4D09-BA35-7399A19FC4D4}" type="pres">
      <dgm:prSet presAssocID="{BFC464C2-3B54-4147-9E6E-2AD62FCCD961}" presName="parentText" presStyleLbl="node1" presStyleIdx="0" presStyleCnt="4" custScaleY="113131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1BD91E7A-643E-4B8B-8872-6FDF0B05C553}" type="pres">
      <dgm:prSet presAssocID="{BFC464C2-3B54-4147-9E6E-2AD62FCCD961}" presName="descendantText" presStyleLbl="alignAccFollowNode1" presStyleIdx="0" presStyleCnt="4" custScaleY="127539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8AEF1D1A-22EA-491A-8606-F0924363737A}" type="pres">
      <dgm:prSet presAssocID="{476A8158-280A-4257-A829-254418AAED59}" presName="sp" presStyleCnt="0"/>
      <dgm:spPr/>
    </dgm:pt>
    <dgm:pt modelId="{BD51C639-4B60-4FDE-BC3D-AA54543489BA}" type="pres">
      <dgm:prSet presAssocID="{D8133CF1-2C03-4129-ACD8-AE5D3035CC30}" presName="linNode" presStyleCnt="0"/>
      <dgm:spPr/>
    </dgm:pt>
    <dgm:pt modelId="{7D9650E6-FE7B-4314-8859-B47EF15A967E}" type="pres">
      <dgm:prSet presAssocID="{D8133CF1-2C03-4129-ACD8-AE5D3035CC30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1C9FE85B-F855-4806-B2C8-1F4D8909E4AA}" type="pres">
      <dgm:prSet presAssocID="{D8133CF1-2C03-4129-ACD8-AE5D3035CC30}" presName="descendantText" presStyleLbl="alignAccFollowNode1" presStyleIdx="1" presStyleCnt="4" custScaleY="115900" custLinFactNeighborX="3685" custLinFactNeighborY="-3480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737ED280-4673-4A2E-90DB-9416FE29F5AB}" type="pres">
      <dgm:prSet presAssocID="{C869A153-0C06-4724-9DC4-02578C40307E}" presName="sp" presStyleCnt="0"/>
      <dgm:spPr/>
    </dgm:pt>
    <dgm:pt modelId="{93F55C65-04D8-4EAC-BF34-1D54EC86D825}" type="pres">
      <dgm:prSet presAssocID="{F67D49B1-E943-4C4D-B4A2-66EAD07AD8E8}" presName="linNode" presStyleCnt="0"/>
      <dgm:spPr/>
    </dgm:pt>
    <dgm:pt modelId="{E6F68A6A-C6E7-4BAA-9873-2F9CBF3CBA54}" type="pres">
      <dgm:prSet presAssocID="{F67D49B1-E943-4C4D-B4A2-66EAD07AD8E8}" presName="parentText" presStyleLbl="node1" presStyleIdx="2" presStyleCnt="4" custScaleY="79997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D844C8D-EACF-4512-A264-C1CC4DAF48B4}" type="pres">
      <dgm:prSet presAssocID="{F67D49B1-E943-4C4D-B4A2-66EAD07AD8E8}" presName="descendantText" presStyleLbl="alignAccFollowNode1" presStyleIdx="2" presStyleCnt="4" custLinFactNeighborX="-1137" custLinFactNeighborY="4528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BE27C7DC-0B63-4F63-9D5E-1E89809BABC3}" type="pres">
      <dgm:prSet presAssocID="{DCDA4B46-DDE8-4711-99FE-454A0D712C2B}" presName="sp" presStyleCnt="0"/>
      <dgm:spPr/>
    </dgm:pt>
    <dgm:pt modelId="{17B19C5C-C4C7-4D9A-9784-B306F8044A72}" type="pres">
      <dgm:prSet presAssocID="{1175AFC6-F98A-450A-82CE-5C67F1BD950E}" presName="linNode" presStyleCnt="0"/>
      <dgm:spPr/>
    </dgm:pt>
    <dgm:pt modelId="{7AD8C77B-8EAE-49A6-B188-B307D8B6867F}" type="pres">
      <dgm:prSet presAssocID="{1175AFC6-F98A-450A-82CE-5C67F1BD950E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F48EB75E-690A-4EB1-AB76-6D030D866D42}" type="pres">
      <dgm:prSet presAssocID="{1175AFC6-F98A-450A-82CE-5C67F1BD950E}" presName="descendantText" presStyleLbl="alignAccFollowNode1" presStyleIdx="3" presStyleCnt="4" custScaleY="117050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E05995BE-D11D-451A-9608-063086AA6656}" srcId="{E228104B-96C7-4763-9F44-1B3043D1002D}" destId="{F67D49B1-E943-4C4D-B4A2-66EAD07AD8E8}" srcOrd="2" destOrd="0" parTransId="{935A84D9-3389-4330-AD18-A97915A8810B}" sibTransId="{DCDA4B46-DDE8-4711-99FE-454A0D712C2B}"/>
    <dgm:cxn modelId="{E14FFEE2-6651-45E8-957E-575764C3FA59}" type="presOf" srcId="{C16FB632-8D24-4189-8BEB-504318FCC8E8}" destId="{1C9FE85B-F855-4806-B2C8-1F4D8909E4AA}" srcOrd="0" destOrd="2" presId="urn:microsoft.com/office/officeart/2005/8/layout/vList5"/>
    <dgm:cxn modelId="{D6A2681D-2771-4765-BA5A-E6014F0FCEBD}" srcId="{D8133CF1-2C03-4129-ACD8-AE5D3035CC30}" destId="{2B02953D-B295-4C5A-9534-E2C33397B3DE}" srcOrd="4" destOrd="0" parTransId="{0E085325-2656-44DA-AD44-E4EE17EBF272}" sibTransId="{4277586C-36E0-4B6D-9FAD-C18C9E0B218F}"/>
    <dgm:cxn modelId="{43207AED-F90D-4669-B7A1-A0D43E41E62B}" srcId="{1175AFC6-F98A-450A-82CE-5C67F1BD950E}" destId="{F1201F47-6E68-4A57-86EC-C77C9527326B}" srcOrd="2" destOrd="0" parTransId="{42697478-E142-48D1-A099-5E46ED915FD5}" sibTransId="{BFFF8060-B50C-4520-948F-15DCE061139F}"/>
    <dgm:cxn modelId="{ABE3F6C1-5E95-4F6B-A377-9A7E1551BB60}" srcId="{83C0EB15-9D3C-466F-A668-090EFB75020D}" destId="{A1522869-E2FE-4919-B2A3-66864EEE9029}" srcOrd="0" destOrd="0" parTransId="{0D63763B-AD23-47B0-8608-2E138DDD7A09}" sibTransId="{8743089B-EBFB-4F85-B117-483C5CD34426}"/>
    <dgm:cxn modelId="{A45BCFD9-5160-47DE-B4B5-0C3EEDA8412A}" srcId="{E228104B-96C7-4763-9F44-1B3043D1002D}" destId="{1175AFC6-F98A-450A-82CE-5C67F1BD950E}" srcOrd="3" destOrd="0" parTransId="{E56DC1A3-F5FA-4F43-B4AC-7FEDC3BE4817}" sibTransId="{0C86B201-8F2B-41B8-AB5E-3C3EB7FCD3A3}"/>
    <dgm:cxn modelId="{2488732B-29A7-43FC-A361-F413D6EFDD96}" srcId="{F67D49B1-E943-4C4D-B4A2-66EAD07AD8E8}" destId="{83C0EB15-9D3C-466F-A668-090EFB75020D}" srcOrd="1" destOrd="0" parTransId="{E010FAFC-E28E-4392-9F44-BAC0B980DEC9}" sibTransId="{E2FA8090-83F5-4258-90B3-1A2790973A57}"/>
    <dgm:cxn modelId="{05A6945F-4CF8-4FD2-9442-A65B820237DD}" type="presOf" srcId="{4508A6AF-6522-4C9B-A429-37925CD54B34}" destId="{F48EB75E-690A-4EB1-AB76-6D030D866D42}" srcOrd="0" destOrd="0" presId="urn:microsoft.com/office/officeart/2005/8/layout/vList5"/>
    <dgm:cxn modelId="{DF3352C5-6F64-4F09-B6FA-FA5CBBDEC8B0}" type="presOf" srcId="{B11D17EE-9596-44F0-BDE5-BBC32475D757}" destId="{1BD91E7A-643E-4B8B-8872-6FDF0B05C553}" srcOrd="0" destOrd="0" presId="urn:microsoft.com/office/officeart/2005/8/layout/vList5"/>
    <dgm:cxn modelId="{9C6FE76A-2775-4678-A334-901F4BCF1DEA}" srcId="{F67D49B1-E943-4C4D-B4A2-66EAD07AD8E8}" destId="{16D6029C-01F2-43D8-8F94-00612FDFDF97}" srcOrd="0" destOrd="0" parTransId="{15F577C9-046D-4382-A04E-7E2F4F356DA6}" sibTransId="{B450CB9F-38F9-495F-AAAD-ED18529A8AF9}"/>
    <dgm:cxn modelId="{CD62AF70-1D4C-4E80-B692-27238C4448BF}" type="presOf" srcId="{0BB2984D-B5D1-422B-BE75-732F02F7FCB6}" destId="{F48EB75E-690A-4EB1-AB76-6D030D866D42}" srcOrd="0" destOrd="1" presId="urn:microsoft.com/office/officeart/2005/8/layout/vList5"/>
    <dgm:cxn modelId="{CDFB4222-9798-4659-9B1E-B3E2E33E12A7}" srcId="{BFC464C2-3B54-4147-9E6E-2AD62FCCD961}" destId="{1701105B-3F01-4EC4-A750-833AAF090770}" srcOrd="3" destOrd="0" parTransId="{93DF61E5-C046-4CA8-BCCF-BE9E6FD2A264}" sibTransId="{FBBDCAA5-F958-495B-A984-34C432C3C973}"/>
    <dgm:cxn modelId="{6A42C45C-7AF7-4725-B63C-389DC49010D8}" srcId="{16D6029C-01F2-43D8-8F94-00612FDFDF97}" destId="{E82C1715-B287-458A-9AFC-2103405AC01B}" srcOrd="0" destOrd="0" parTransId="{7D67B062-0ED7-4271-A872-2D2C2E71C788}" sibTransId="{B1D9C6E3-0F17-482E-8231-33B293A1BDC3}"/>
    <dgm:cxn modelId="{F35C5861-A7D7-471B-889A-1DFCE92B673B}" type="presOf" srcId="{DDCA5A84-2B17-42C4-93D9-5447FE279392}" destId="{1BD91E7A-643E-4B8B-8872-6FDF0B05C553}" srcOrd="0" destOrd="1" presId="urn:microsoft.com/office/officeart/2005/8/layout/vList5"/>
    <dgm:cxn modelId="{B7526612-370D-40B9-A207-6F1F3D36081D}" type="presOf" srcId="{F1201F47-6E68-4A57-86EC-C77C9527326B}" destId="{F48EB75E-690A-4EB1-AB76-6D030D866D42}" srcOrd="0" destOrd="2" presId="urn:microsoft.com/office/officeart/2005/8/layout/vList5"/>
    <dgm:cxn modelId="{B01CCD9C-A3CA-49A5-BACC-F74DC7DE26FF}" srcId="{D8133CF1-2C03-4129-ACD8-AE5D3035CC30}" destId="{703942B3-9F54-4616-B745-4051D4CCA620}" srcOrd="0" destOrd="0" parTransId="{C01F96F5-3EB7-489B-8393-C37C9D499F74}" sibTransId="{8A947E27-F5B7-4FD4-A597-F2D2A898AA9F}"/>
    <dgm:cxn modelId="{B2965929-0621-46BA-BBDE-C32D6C903C13}" type="presOf" srcId="{E82C1715-B287-458A-9AFC-2103405AC01B}" destId="{ED844C8D-EACF-4512-A264-C1CC4DAF48B4}" srcOrd="0" destOrd="1" presId="urn:microsoft.com/office/officeart/2005/8/layout/vList5"/>
    <dgm:cxn modelId="{DB5F4203-E794-4478-8542-448048D6D953}" type="presOf" srcId="{3ADEBC6F-EE6B-4203-BE3C-502566043DFB}" destId="{1C9FE85B-F855-4806-B2C8-1F4D8909E4AA}" srcOrd="0" destOrd="1" presId="urn:microsoft.com/office/officeart/2005/8/layout/vList5"/>
    <dgm:cxn modelId="{39C25A6D-24A3-47F2-A23F-7700F4A7D743}" srcId="{1175AFC6-F98A-450A-82CE-5C67F1BD950E}" destId="{4508A6AF-6522-4C9B-A429-37925CD54B34}" srcOrd="0" destOrd="0" parTransId="{1CC8C35A-743A-4DA3-9097-3153F784C13B}" sibTransId="{E469C1BE-12CC-4A47-8153-2891154C99E1}"/>
    <dgm:cxn modelId="{41C80423-6054-47FB-9083-19AC5F76D79D}" type="presOf" srcId="{83C0EB15-9D3C-466F-A668-090EFB75020D}" destId="{ED844C8D-EACF-4512-A264-C1CC4DAF48B4}" srcOrd="0" destOrd="2" presId="urn:microsoft.com/office/officeart/2005/8/layout/vList5"/>
    <dgm:cxn modelId="{E32E4385-1632-4184-A373-4B8FB7C0DA7B}" type="presOf" srcId="{DAB654EC-E634-4C63-92AA-57A96BF3CBBA}" destId="{1BD91E7A-643E-4B8B-8872-6FDF0B05C553}" srcOrd="0" destOrd="2" presId="urn:microsoft.com/office/officeart/2005/8/layout/vList5"/>
    <dgm:cxn modelId="{8ED5542A-CB21-431E-8CDD-51EAA26C9557}" type="presOf" srcId="{2B02953D-B295-4C5A-9534-E2C33397B3DE}" destId="{1C9FE85B-F855-4806-B2C8-1F4D8909E4AA}" srcOrd="0" destOrd="4" presId="urn:microsoft.com/office/officeart/2005/8/layout/vList5"/>
    <dgm:cxn modelId="{C937DDCD-D20D-4B3F-96B8-4D393857D18E}" type="presOf" srcId="{1701105B-3F01-4EC4-A750-833AAF090770}" destId="{1BD91E7A-643E-4B8B-8872-6FDF0B05C553}" srcOrd="0" destOrd="3" presId="urn:microsoft.com/office/officeart/2005/8/layout/vList5"/>
    <dgm:cxn modelId="{CD43DA6A-19F2-409C-904A-A4868F28904F}" type="presOf" srcId="{D8133CF1-2C03-4129-ACD8-AE5D3035CC30}" destId="{7D9650E6-FE7B-4314-8859-B47EF15A967E}" srcOrd="0" destOrd="0" presId="urn:microsoft.com/office/officeart/2005/8/layout/vList5"/>
    <dgm:cxn modelId="{D7535082-91E6-4CF5-8740-8A51E467B8BE}" type="presOf" srcId="{F67D49B1-E943-4C4D-B4A2-66EAD07AD8E8}" destId="{E6F68A6A-C6E7-4BAA-9873-2F9CBF3CBA54}" srcOrd="0" destOrd="0" presId="urn:microsoft.com/office/officeart/2005/8/layout/vList5"/>
    <dgm:cxn modelId="{97FCDAD8-5D34-4100-8C9D-728A51D0A847}" srcId="{E228104B-96C7-4763-9F44-1B3043D1002D}" destId="{BFC464C2-3B54-4147-9E6E-2AD62FCCD961}" srcOrd="0" destOrd="0" parTransId="{37B8FDDD-04EC-4857-8B41-242E84901977}" sibTransId="{476A8158-280A-4257-A829-254418AAED59}"/>
    <dgm:cxn modelId="{25922C38-97F8-49CD-964C-65EE27F0CE70}" srcId="{1175AFC6-F98A-450A-82CE-5C67F1BD950E}" destId="{0BB2984D-B5D1-422B-BE75-732F02F7FCB6}" srcOrd="1" destOrd="0" parTransId="{8B9DD59A-C710-4315-9EAF-F08D1572BD4D}" sibTransId="{61665180-5158-406D-B642-EC9116F7A248}"/>
    <dgm:cxn modelId="{2F7D602E-2D70-464C-A913-28F1D6A2E759}" type="presOf" srcId="{703942B3-9F54-4616-B745-4051D4CCA620}" destId="{1C9FE85B-F855-4806-B2C8-1F4D8909E4AA}" srcOrd="0" destOrd="0" presId="urn:microsoft.com/office/officeart/2005/8/layout/vList5"/>
    <dgm:cxn modelId="{65605542-7E9B-4427-A4F4-7DA318E56554}" srcId="{D8133CF1-2C03-4129-ACD8-AE5D3035CC30}" destId="{3ADEBC6F-EE6B-4203-BE3C-502566043DFB}" srcOrd="1" destOrd="0" parTransId="{9103F513-6201-4237-8E80-76E31F26F09B}" sibTransId="{50D0C81E-9679-4534-8A95-5716088A979A}"/>
    <dgm:cxn modelId="{86A20933-6352-4C16-B093-429161D227D7}" srcId="{BFC464C2-3B54-4147-9E6E-2AD62FCCD961}" destId="{B11D17EE-9596-44F0-BDE5-BBC32475D757}" srcOrd="0" destOrd="0" parTransId="{9972D07D-0FC2-4B46-9D61-63DF2263E028}" sibTransId="{C400B612-9816-44E5-90F6-E0EA3FCAF1BD}"/>
    <dgm:cxn modelId="{8DEE4244-448A-4919-9F65-B86911F75559}" type="presOf" srcId="{16D6029C-01F2-43D8-8F94-00612FDFDF97}" destId="{ED844C8D-EACF-4512-A264-C1CC4DAF48B4}" srcOrd="0" destOrd="0" presId="urn:microsoft.com/office/officeart/2005/8/layout/vList5"/>
    <dgm:cxn modelId="{348C9FE4-131F-4B05-9AB1-A99E248E32E4}" srcId="{BFC464C2-3B54-4147-9E6E-2AD62FCCD961}" destId="{DAB654EC-E634-4C63-92AA-57A96BF3CBBA}" srcOrd="2" destOrd="0" parTransId="{C57CD49C-4BCA-478C-B16E-C25B321EDE0C}" sibTransId="{7D804950-0768-4483-B0F8-CF16FC4DB60A}"/>
    <dgm:cxn modelId="{95D7D896-7F05-4E7C-962C-137761405B66}" srcId="{D8133CF1-2C03-4129-ACD8-AE5D3035CC30}" destId="{52783C3C-87B7-4B02-BE63-B48407B6D23C}" srcOrd="3" destOrd="0" parTransId="{173481B1-EA88-45B1-B73F-CD951462909A}" sibTransId="{6486147A-89EC-423D-AB6D-85E0B9DB115D}"/>
    <dgm:cxn modelId="{02CFFE7D-0923-4C72-891C-1C1DD7E200B2}" type="presOf" srcId="{BFC464C2-3B54-4147-9E6E-2AD62FCCD961}" destId="{FE8BA853-730A-4D09-BA35-7399A19FC4D4}" srcOrd="0" destOrd="0" presId="urn:microsoft.com/office/officeart/2005/8/layout/vList5"/>
    <dgm:cxn modelId="{91E73A7A-2C53-473C-9B6E-B0D8AE77B95D}" type="presOf" srcId="{52783C3C-87B7-4B02-BE63-B48407B6D23C}" destId="{1C9FE85B-F855-4806-B2C8-1F4D8909E4AA}" srcOrd="0" destOrd="3" presId="urn:microsoft.com/office/officeart/2005/8/layout/vList5"/>
    <dgm:cxn modelId="{D5A852A2-1C65-4CC6-ABE8-2C2829B073F1}" srcId="{BFC464C2-3B54-4147-9E6E-2AD62FCCD961}" destId="{DDCA5A84-2B17-42C4-93D9-5447FE279392}" srcOrd="1" destOrd="0" parTransId="{F93A465B-27A4-4F44-A717-1FFD330B2923}" sibTransId="{A9F7C83F-31CF-4256-B614-6C0E175EEF51}"/>
    <dgm:cxn modelId="{76DB1451-C9A8-4825-ABCA-93A39AE6B8DC}" type="presOf" srcId="{E228104B-96C7-4763-9F44-1B3043D1002D}" destId="{CAFAA751-DB1F-4DE4-A91F-9494A84E627E}" srcOrd="0" destOrd="0" presId="urn:microsoft.com/office/officeart/2005/8/layout/vList5"/>
    <dgm:cxn modelId="{8372759C-1CDB-4CD7-8F9F-D83D6FD511F7}" type="presOf" srcId="{1175AFC6-F98A-450A-82CE-5C67F1BD950E}" destId="{7AD8C77B-8EAE-49A6-B188-B307D8B6867F}" srcOrd="0" destOrd="0" presId="urn:microsoft.com/office/officeart/2005/8/layout/vList5"/>
    <dgm:cxn modelId="{4B9D1CCF-460C-4012-A186-B37C967D7C9C}" srcId="{D8133CF1-2C03-4129-ACD8-AE5D3035CC30}" destId="{C16FB632-8D24-4189-8BEB-504318FCC8E8}" srcOrd="2" destOrd="0" parTransId="{8014A223-BF6E-4B9C-A491-C8164BF5AD09}" sibTransId="{68DDB302-457B-47CD-A7AF-85A03F9F2DF7}"/>
    <dgm:cxn modelId="{98546A4F-26C6-47A3-A025-EA3247B10840}" srcId="{E228104B-96C7-4763-9F44-1B3043D1002D}" destId="{D8133CF1-2C03-4129-ACD8-AE5D3035CC30}" srcOrd="1" destOrd="0" parTransId="{AE10F233-9EFD-4918-939E-ED10B69ED16A}" sibTransId="{C869A153-0C06-4724-9DC4-02578C40307E}"/>
    <dgm:cxn modelId="{2172F46A-F06E-4FCE-BE06-8B056ACF33A9}" type="presOf" srcId="{A1522869-E2FE-4919-B2A3-66864EEE9029}" destId="{ED844C8D-EACF-4512-A264-C1CC4DAF48B4}" srcOrd="0" destOrd="3" presId="urn:microsoft.com/office/officeart/2005/8/layout/vList5"/>
    <dgm:cxn modelId="{54567453-A624-4CAF-9957-2404562BDE94}" type="presParOf" srcId="{CAFAA751-DB1F-4DE4-A91F-9494A84E627E}" destId="{95DFB2E4-DF29-46F0-BD4E-101F85C3BDF8}" srcOrd="0" destOrd="0" presId="urn:microsoft.com/office/officeart/2005/8/layout/vList5"/>
    <dgm:cxn modelId="{A093D76A-90A6-4316-A1E0-B2DC9654DCF9}" type="presParOf" srcId="{95DFB2E4-DF29-46F0-BD4E-101F85C3BDF8}" destId="{FE8BA853-730A-4D09-BA35-7399A19FC4D4}" srcOrd="0" destOrd="0" presId="urn:microsoft.com/office/officeart/2005/8/layout/vList5"/>
    <dgm:cxn modelId="{DC3E735C-2149-43C6-BD44-1D13413FAC8C}" type="presParOf" srcId="{95DFB2E4-DF29-46F0-BD4E-101F85C3BDF8}" destId="{1BD91E7A-643E-4B8B-8872-6FDF0B05C553}" srcOrd="1" destOrd="0" presId="urn:microsoft.com/office/officeart/2005/8/layout/vList5"/>
    <dgm:cxn modelId="{D4389F75-48D8-4E81-85D4-E5D07F10E938}" type="presParOf" srcId="{CAFAA751-DB1F-4DE4-A91F-9494A84E627E}" destId="{8AEF1D1A-22EA-491A-8606-F0924363737A}" srcOrd="1" destOrd="0" presId="urn:microsoft.com/office/officeart/2005/8/layout/vList5"/>
    <dgm:cxn modelId="{39DE6BFB-8DA9-488E-9358-75C0E6A21C75}" type="presParOf" srcId="{CAFAA751-DB1F-4DE4-A91F-9494A84E627E}" destId="{BD51C639-4B60-4FDE-BC3D-AA54543489BA}" srcOrd="2" destOrd="0" presId="urn:microsoft.com/office/officeart/2005/8/layout/vList5"/>
    <dgm:cxn modelId="{33ABD7AB-F94B-4C31-A861-913986C8D34A}" type="presParOf" srcId="{BD51C639-4B60-4FDE-BC3D-AA54543489BA}" destId="{7D9650E6-FE7B-4314-8859-B47EF15A967E}" srcOrd="0" destOrd="0" presId="urn:microsoft.com/office/officeart/2005/8/layout/vList5"/>
    <dgm:cxn modelId="{28BDA0DD-8D88-4DDA-A0E1-EDFF25980B10}" type="presParOf" srcId="{BD51C639-4B60-4FDE-BC3D-AA54543489BA}" destId="{1C9FE85B-F855-4806-B2C8-1F4D8909E4AA}" srcOrd="1" destOrd="0" presId="urn:microsoft.com/office/officeart/2005/8/layout/vList5"/>
    <dgm:cxn modelId="{30F9ACEB-8B68-4039-AE06-C504437EA7E6}" type="presParOf" srcId="{CAFAA751-DB1F-4DE4-A91F-9494A84E627E}" destId="{737ED280-4673-4A2E-90DB-9416FE29F5AB}" srcOrd="3" destOrd="0" presId="urn:microsoft.com/office/officeart/2005/8/layout/vList5"/>
    <dgm:cxn modelId="{2AFC470D-E5F2-4F56-8A55-1909B36E92A8}" type="presParOf" srcId="{CAFAA751-DB1F-4DE4-A91F-9494A84E627E}" destId="{93F55C65-04D8-4EAC-BF34-1D54EC86D825}" srcOrd="4" destOrd="0" presId="urn:microsoft.com/office/officeart/2005/8/layout/vList5"/>
    <dgm:cxn modelId="{13196685-8B6D-481A-99F2-8635C3DFA11B}" type="presParOf" srcId="{93F55C65-04D8-4EAC-BF34-1D54EC86D825}" destId="{E6F68A6A-C6E7-4BAA-9873-2F9CBF3CBA54}" srcOrd="0" destOrd="0" presId="urn:microsoft.com/office/officeart/2005/8/layout/vList5"/>
    <dgm:cxn modelId="{DC746A27-A5BC-4B00-837E-8B3FFC0B5FE0}" type="presParOf" srcId="{93F55C65-04D8-4EAC-BF34-1D54EC86D825}" destId="{ED844C8D-EACF-4512-A264-C1CC4DAF48B4}" srcOrd="1" destOrd="0" presId="urn:microsoft.com/office/officeart/2005/8/layout/vList5"/>
    <dgm:cxn modelId="{D6A4DF59-C99A-44BD-AB9B-53B523DE580B}" type="presParOf" srcId="{CAFAA751-DB1F-4DE4-A91F-9494A84E627E}" destId="{BE27C7DC-0B63-4F63-9D5E-1E89809BABC3}" srcOrd="5" destOrd="0" presId="urn:microsoft.com/office/officeart/2005/8/layout/vList5"/>
    <dgm:cxn modelId="{96721848-ED41-4C83-86BB-0A82951BC905}" type="presParOf" srcId="{CAFAA751-DB1F-4DE4-A91F-9494A84E627E}" destId="{17B19C5C-C4C7-4D9A-9784-B306F8044A72}" srcOrd="6" destOrd="0" presId="urn:microsoft.com/office/officeart/2005/8/layout/vList5"/>
    <dgm:cxn modelId="{2D5A843F-9E8F-4808-9EBD-5E4F2E2FF3CE}" type="presParOf" srcId="{17B19C5C-C4C7-4D9A-9784-B306F8044A72}" destId="{7AD8C77B-8EAE-49A6-B188-B307D8B6867F}" srcOrd="0" destOrd="0" presId="urn:microsoft.com/office/officeart/2005/8/layout/vList5"/>
    <dgm:cxn modelId="{671FF527-490E-460C-924F-D3B4C428E8C7}" type="presParOf" srcId="{17B19C5C-C4C7-4D9A-9784-B306F8044A72}" destId="{F48EB75E-690A-4EB1-AB76-6D030D866D42}" srcOrd="1" destOrd="0" presId="urn:microsoft.com/office/officeart/2005/8/layout/vList5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D112CA4-E505-4C90-9550-B428053173D9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39310700-59A9-4D05-A452-BDF5599388C4}">
      <dgm:prSet phldrT="[Texto]" custT="1"/>
      <dgm:spPr/>
      <dgm:t>
        <a:bodyPr/>
        <a:lstStyle/>
        <a:p>
          <a:pPr algn="l"/>
          <a:r>
            <a:rPr lang="es-CL" sz="2400" b="1" dirty="0" smtClean="0"/>
            <a:t>RED INSTITUCIONAL</a:t>
          </a:r>
          <a:endParaRPr lang="es-CL" sz="2400" b="1" dirty="0"/>
        </a:p>
      </dgm:t>
    </dgm:pt>
    <dgm:pt modelId="{E39843DB-5487-4C1E-96CE-910A11796DEE}" type="parTrans" cxnId="{04095AE9-43A9-40BB-ABA2-8CF3790DD644}">
      <dgm:prSet/>
      <dgm:spPr/>
      <dgm:t>
        <a:bodyPr/>
        <a:lstStyle/>
        <a:p>
          <a:endParaRPr lang="es-CL"/>
        </a:p>
      </dgm:t>
    </dgm:pt>
    <dgm:pt modelId="{AB4080E8-BE4E-4362-B38E-C87A4BB363B3}" type="sibTrans" cxnId="{04095AE9-43A9-40BB-ABA2-8CF3790DD644}">
      <dgm:prSet/>
      <dgm:spPr/>
      <dgm:t>
        <a:bodyPr/>
        <a:lstStyle/>
        <a:p>
          <a:endParaRPr lang="es-CL"/>
        </a:p>
      </dgm:t>
    </dgm:pt>
    <dgm:pt modelId="{74B5AAE0-F29B-4CCE-B045-D754CEE18CCE}">
      <dgm:prSet phldrT="[Texto]" custT="1"/>
      <dgm:spPr/>
      <dgm:t>
        <a:bodyPr/>
        <a:lstStyle/>
        <a:p>
          <a:r>
            <a:rPr lang="es-CL" sz="1400" b="1" dirty="0" smtClean="0">
              <a:solidFill>
                <a:schemeClr val="tx2">
                  <a:lumMod val="50000"/>
                </a:schemeClr>
              </a:solidFill>
            </a:rPr>
            <a:t>FORTALECIMIENTO DE RED INSTITUCIONAL</a:t>
          </a:r>
          <a:endParaRPr lang="es-CL" sz="1400" b="1" dirty="0">
            <a:solidFill>
              <a:schemeClr val="tx2">
                <a:lumMod val="50000"/>
              </a:schemeClr>
            </a:solidFill>
          </a:endParaRPr>
        </a:p>
      </dgm:t>
    </dgm:pt>
    <dgm:pt modelId="{03461A28-9ADF-427D-8FCD-B2822DA9E274}" type="parTrans" cxnId="{4AEBE636-C3A8-4367-BFBD-BDFEC5FD0862}">
      <dgm:prSet/>
      <dgm:spPr/>
      <dgm:t>
        <a:bodyPr/>
        <a:lstStyle/>
        <a:p>
          <a:endParaRPr lang="es-CL"/>
        </a:p>
      </dgm:t>
    </dgm:pt>
    <dgm:pt modelId="{BEA9F892-50BA-4CD7-AE74-0D7DDAD73D98}" type="sibTrans" cxnId="{4AEBE636-C3A8-4367-BFBD-BDFEC5FD0862}">
      <dgm:prSet/>
      <dgm:spPr/>
      <dgm:t>
        <a:bodyPr/>
        <a:lstStyle/>
        <a:p>
          <a:endParaRPr lang="es-CL"/>
        </a:p>
      </dgm:t>
    </dgm:pt>
    <dgm:pt modelId="{51598B72-0D8A-430C-8B92-2069725186A0}">
      <dgm:prSet phldrT="[Texto]" custT="1"/>
      <dgm:spPr/>
      <dgm:t>
        <a:bodyPr/>
        <a:lstStyle/>
        <a:p>
          <a:pPr algn="l"/>
          <a:r>
            <a:rPr lang="es-CL" sz="2400" b="1" dirty="0" smtClean="0"/>
            <a:t> FONDO REVA</a:t>
          </a:r>
          <a:endParaRPr lang="es-CL" sz="2400" b="1" dirty="0"/>
        </a:p>
      </dgm:t>
    </dgm:pt>
    <dgm:pt modelId="{02598998-691D-4D62-980B-178F4E1D881E}" type="parTrans" cxnId="{F9EA1874-7A37-4DB7-B06F-782A012791E4}">
      <dgm:prSet/>
      <dgm:spPr/>
      <dgm:t>
        <a:bodyPr/>
        <a:lstStyle/>
        <a:p>
          <a:endParaRPr lang="es-CL"/>
        </a:p>
      </dgm:t>
    </dgm:pt>
    <dgm:pt modelId="{61483013-C9FD-4310-9E6D-03E720B94A05}" type="sibTrans" cxnId="{F9EA1874-7A37-4DB7-B06F-782A012791E4}">
      <dgm:prSet/>
      <dgm:spPr/>
      <dgm:t>
        <a:bodyPr/>
        <a:lstStyle/>
        <a:p>
          <a:endParaRPr lang="es-CL"/>
        </a:p>
      </dgm:t>
    </dgm:pt>
    <dgm:pt modelId="{ED176995-C697-4A77-B2B1-6CD5D7980B57}">
      <dgm:prSet phldrT="[Texto]" custT="1"/>
      <dgm:spPr/>
      <dgm:t>
        <a:bodyPr/>
        <a:lstStyle/>
        <a:p>
          <a:r>
            <a:rPr lang="es-CL" sz="1400" b="1" dirty="0" smtClean="0">
              <a:solidFill>
                <a:schemeClr val="tx2">
                  <a:lumMod val="50000"/>
                </a:schemeClr>
              </a:solidFill>
            </a:rPr>
            <a:t>DISMINUCIÓN DEL USO DEL EXTRASISTEMA</a:t>
          </a:r>
          <a:endParaRPr lang="es-CL" sz="1400" b="1" dirty="0">
            <a:solidFill>
              <a:schemeClr val="tx2">
                <a:lumMod val="50000"/>
              </a:schemeClr>
            </a:solidFill>
          </a:endParaRPr>
        </a:p>
      </dgm:t>
    </dgm:pt>
    <dgm:pt modelId="{71909DC2-F437-4EE7-B966-FEE90BF36C39}" type="parTrans" cxnId="{46FA0219-8482-4A50-A074-327F3E3B8A23}">
      <dgm:prSet/>
      <dgm:spPr/>
      <dgm:t>
        <a:bodyPr/>
        <a:lstStyle/>
        <a:p>
          <a:endParaRPr lang="es-CL"/>
        </a:p>
      </dgm:t>
    </dgm:pt>
    <dgm:pt modelId="{6849D4DE-8565-4798-91E5-8B26D69EA301}" type="sibTrans" cxnId="{46FA0219-8482-4A50-A074-327F3E3B8A23}">
      <dgm:prSet/>
      <dgm:spPr/>
      <dgm:t>
        <a:bodyPr/>
        <a:lstStyle/>
        <a:p>
          <a:endParaRPr lang="es-CL"/>
        </a:p>
      </dgm:t>
    </dgm:pt>
    <dgm:pt modelId="{A9E61C36-6238-40FF-B07A-2C4804ABF7E4}">
      <dgm:prSet custT="1"/>
      <dgm:spPr/>
      <dgm:t>
        <a:bodyPr/>
        <a:lstStyle/>
        <a:p>
          <a:r>
            <a:rPr lang="es-CL" sz="1400" b="1" dirty="0" smtClean="0">
              <a:solidFill>
                <a:schemeClr val="tx2">
                  <a:lumMod val="50000"/>
                </a:schemeClr>
              </a:solidFill>
            </a:rPr>
            <a:t>APORTE FISCAL SEGÚN ARTICULO 37 DE LA LEY N° 16.466</a:t>
          </a:r>
        </a:p>
      </dgm:t>
    </dgm:pt>
    <dgm:pt modelId="{FCAF5958-5829-4912-9A43-D1F66CDE00FA}" type="parTrans" cxnId="{E578A5E6-1209-42EB-963A-1BCE01CC8C1C}">
      <dgm:prSet/>
      <dgm:spPr/>
      <dgm:t>
        <a:bodyPr/>
        <a:lstStyle/>
        <a:p>
          <a:endParaRPr lang="es-CL"/>
        </a:p>
      </dgm:t>
    </dgm:pt>
    <dgm:pt modelId="{04534B64-D474-469A-BA89-01BFF56FC3B6}" type="sibTrans" cxnId="{E578A5E6-1209-42EB-963A-1BCE01CC8C1C}">
      <dgm:prSet/>
      <dgm:spPr/>
      <dgm:t>
        <a:bodyPr/>
        <a:lstStyle/>
        <a:p>
          <a:endParaRPr lang="es-CL"/>
        </a:p>
      </dgm:t>
    </dgm:pt>
    <dgm:pt modelId="{12E214A1-327C-42C5-9BE3-D097BF58C700}">
      <dgm:prSet custT="1"/>
      <dgm:spPr/>
      <dgm:t>
        <a:bodyPr/>
        <a:lstStyle/>
        <a:p>
          <a:r>
            <a:rPr lang="es-CL" sz="1400" b="1" dirty="0" smtClean="0">
              <a:solidFill>
                <a:schemeClr val="tx2">
                  <a:lumMod val="50000"/>
                </a:schemeClr>
              </a:solidFill>
            </a:rPr>
            <a:t>UN 10% DE LOS EXCEDENTES QUE ARROJEN LOS BALANCES DE LAS INSTITUCIONES DE PREVISIÓN SOCIAL.</a:t>
          </a:r>
        </a:p>
      </dgm:t>
    </dgm:pt>
    <dgm:pt modelId="{35F6000B-C345-44C7-AE7F-FC95C648C4FD}" type="parTrans" cxnId="{80CBD05F-489A-42B4-BB7F-86C3B2619430}">
      <dgm:prSet/>
      <dgm:spPr/>
    </dgm:pt>
    <dgm:pt modelId="{6935A790-9E87-4B52-A6F2-844646DA3FC0}" type="sibTrans" cxnId="{80CBD05F-489A-42B4-BB7F-86C3B2619430}">
      <dgm:prSet/>
      <dgm:spPr/>
    </dgm:pt>
    <dgm:pt modelId="{576005A4-0CAD-44B1-8FBF-EDD94E4C9202}">
      <dgm:prSet custT="1"/>
      <dgm:spPr/>
      <dgm:t>
        <a:bodyPr/>
        <a:lstStyle/>
        <a:p>
          <a:r>
            <a:rPr lang="es-CL" sz="1400" b="1" dirty="0" smtClean="0">
              <a:solidFill>
                <a:schemeClr val="tx2">
                  <a:lumMod val="50000"/>
                </a:schemeClr>
              </a:solidFill>
            </a:rPr>
            <a:t>UNA IMPOSICIÓN ADICIONAL PERMANENTE DEL 1% DE LAS REMUNERACIONES IMPONIBLES DE CARGO DE EMPLEADORES O PATRONES Y DEL 1% DE LAS MISMAS DE CARGO DE EMPLEADOS Y OBREROS.</a:t>
          </a:r>
        </a:p>
      </dgm:t>
    </dgm:pt>
    <dgm:pt modelId="{A434D00E-7CA3-470F-87A2-85BAFF76728B}" type="parTrans" cxnId="{4E5C4E67-ECD5-4B19-AEEA-14457D539E1F}">
      <dgm:prSet/>
      <dgm:spPr/>
    </dgm:pt>
    <dgm:pt modelId="{D21BBF76-DCA7-4C0D-9F75-AA3573917E5B}" type="sibTrans" cxnId="{4E5C4E67-ECD5-4B19-AEEA-14457D539E1F}">
      <dgm:prSet/>
      <dgm:spPr/>
    </dgm:pt>
    <dgm:pt modelId="{EA3C2EDC-2F2B-4811-9605-E13B7EB8FD9F}">
      <dgm:prSet custT="1"/>
      <dgm:spPr/>
      <dgm:t>
        <a:bodyPr/>
        <a:lstStyle/>
        <a:p>
          <a:r>
            <a:rPr lang="es-CL" sz="1400" b="1" dirty="0" smtClean="0">
              <a:solidFill>
                <a:schemeClr val="tx2">
                  <a:lumMod val="50000"/>
                </a:schemeClr>
              </a:solidFill>
            </a:rPr>
            <a:t>UN APORTE REAJUSTABLE, ANUALMENTE, SEGÚN LA VARIACIÓN ANUAL DEL IPC QUE SE CONTEMPLA EN EL PRESUPUESTO GENERAL DE LA NACIÓN.</a:t>
          </a:r>
        </a:p>
      </dgm:t>
    </dgm:pt>
    <dgm:pt modelId="{94867525-A70F-4D03-969B-D57CC4B82B48}" type="parTrans" cxnId="{420B848A-21EB-4889-90C5-81F47D2BEE82}">
      <dgm:prSet/>
      <dgm:spPr/>
    </dgm:pt>
    <dgm:pt modelId="{0BB700AB-B47F-49AB-BDFE-80971C66091D}" type="sibTrans" cxnId="{420B848A-21EB-4889-90C5-81F47D2BEE82}">
      <dgm:prSet/>
      <dgm:spPr/>
    </dgm:pt>
    <dgm:pt modelId="{BFD965C2-C4E3-4DC2-B2E1-4F56F7A593B6}">
      <dgm:prSet custT="1"/>
      <dgm:spPr/>
      <dgm:t>
        <a:bodyPr/>
        <a:lstStyle/>
        <a:p>
          <a:r>
            <a:rPr lang="es-CL" sz="1400" b="1" dirty="0" smtClean="0">
              <a:solidFill>
                <a:schemeClr val="tx2">
                  <a:lumMod val="50000"/>
                </a:schemeClr>
              </a:solidFill>
            </a:rPr>
            <a:t>UN 2% ADICIONAL A LOS INTERESES DE LOS PRÉSTAMOS NO REAJUSTABLES QUE OTORGUEN LAS CAJAS DE PREVISIÓN A SUS IMPONENTES.</a:t>
          </a:r>
        </a:p>
      </dgm:t>
    </dgm:pt>
    <dgm:pt modelId="{CBB3D4A3-2350-432B-BCAA-9621FFF8ABFC}" type="parTrans" cxnId="{A1B438AE-E626-4644-9795-44B06E616C8A}">
      <dgm:prSet/>
      <dgm:spPr/>
    </dgm:pt>
    <dgm:pt modelId="{0EFAD7D8-0E11-4404-B8F5-6B0B768DDB65}" type="sibTrans" cxnId="{A1B438AE-E626-4644-9795-44B06E616C8A}">
      <dgm:prSet/>
      <dgm:spPr/>
    </dgm:pt>
    <dgm:pt modelId="{FEA27856-2ABC-4756-A69B-E83D39D8B742}" type="pres">
      <dgm:prSet presAssocID="{6D112CA4-E505-4C90-9550-B428053173D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64C622E4-523B-4E04-94EC-C7B5EA76C762}" type="pres">
      <dgm:prSet presAssocID="{39310700-59A9-4D05-A452-BDF5599388C4}" presName="linNode" presStyleCnt="0"/>
      <dgm:spPr/>
    </dgm:pt>
    <dgm:pt modelId="{84EE9D52-6E01-4C8C-8208-F3A112437470}" type="pres">
      <dgm:prSet presAssocID="{39310700-59A9-4D05-A452-BDF5599388C4}" presName="parentText" presStyleLbl="node1" presStyleIdx="0" presStyleCnt="2" custScaleY="32438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7FDC50AC-5D65-431B-8C21-7EBB52B7C74A}" type="pres">
      <dgm:prSet presAssocID="{39310700-59A9-4D05-A452-BDF5599388C4}" presName="descendantText" presStyleLbl="alignAccFollowNode1" presStyleIdx="0" presStyleCnt="2" custScaleY="3844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221A2C47-4FC3-48E6-BEEF-1597FBA00749}" type="pres">
      <dgm:prSet presAssocID="{AB4080E8-BE4E-4362-B38E-C87A4BB363B3}" presName="sp" presStyleCnt="0"/>
      <dgm:spPr/>
    </dgm:pt>
    <dgm:pt modelId="{5FDC552F-A934-460A-BB2C-6677B85B48D6}" type="pres">
      <dgm:prSet presAssocID="{51598B72-0D8A-430C-8B92-2069725186A0}" presName="linNode" presStyleCnt="0"/>
      <dgm:spPr/>
    </dgm:pt>
    <dgm:pt modelId="{36C654DA-BF5C-4CC5-8F0F-F904647CEF19}" type="pres">
      <dgm:prSet presAssocID="{51598B72-0D8A-430C-8B92-2069725186A0}" presName="parentText" presStyleLbl="node1" presStyleIdx="1" presStyleCnt="2" custScaleY="35797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80ED29FC-E9D9-4DF4-AACB-ECF599445D20}" type="pres">
      <dgm:prSet presAssocID="{51598B72-0D8A-430C-8B92-2069725186A0}" presName="descendantText" presStyleLbl="alignAccFollowNode1" presStyleIdx="1" presStyleCnt="2" custScaleX="117452" custScaleY="78401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84F38098-2744-40AB-B92D-1D08846D8972}" type="presOf" srcId="{EA3C2EDC-2F2B-4811-9605-E13B7EB8FD9F}" destId="{80ED29FC-E9D9-4DF4-AACB-ECF599445D20}" srcOrd="0" destOrd="3" presId="urn:microsoft.com/office/officeart/2005/8/layout/vList5"/>
    <dgm:cxn modelId="{80CBD05F-489A-42B4-BB7F-86C3B2619430}" srcId="{51598B72-0D8A-430C-8B92-2069725186A0}" destId="{12E214A1-327C-42C5-9BE3-D097BF58C700}" srcOrd="1" destOrd="0" parTransId="{35F6000B-C345-44C7-AE7F-FC95C648C4FD}" sibTransId="{6935A790-9E87-4B52-A6F2-844646DA3FC0}"/>
    <dgm:cxn modelId="{420B848A-21EB-4889-90C5-81F47D2BEE82}" srcId="{51598B72-0D8A-430C-8B92-2069725186A0}" destId="{EA3C2EDC-2F2B-4811-9605-E13B7EB8FD9F}" srcOrd="3" destOrd="0" parTransId="{94867525-A70F-4D03-969B-D57CC4B82B48}" sibTransId="{0BB700AB-B47F-49AB-BDFE-80971C66091D}"/>
    <dgm:cxn modelId="{240416A3-9EB5-4F58-AC3B-2EF954BD9F72}" type="presOf" srcId="{6D112CA4-E505-4C90-9550-B428053173D9}" destId="{FEA27856-2ABC-4756-A69B-E83D39D8B742}" srcOrd="0" destOrd="0" presId="urn:microsoft.com/office/officeart/2005/8/layout/vList5"/>
    <dgm:cxn modelId="{04095AE9-43A9-40BB-ABA2-8CF3790DD644}" srcId="{6D112CA4-E505-4C90-9550-B428053173D9}" destId="{39310700-59A9-4D05-A452-BDF5599388C4}" srcOrd="0" destOrd="0" parTransId="{E39843DB-5487-4C1E-96CE-910A11796DEE}" sibTransId="{AB4080E8-BE4E-4362-B38E-C87A4BB363B3}"/>
    <dgm:cxn modelId="{46FA0219-8482-4A50-A074-327F3E3B8A23}" srcId="{39310700-59A9-4D05-A452-BDF5599388C4}" destId="{ED176995-C697-4A77-B2B1-6CD5D7980B57}" srcOrd="1" destOrd="0" parTransId="{71909DC2-F437-4EE7-B966-FEE90BF36C39}" sibTransId="{6849D4DE-8565-4798-91E5-8B26D69EA301}"/>
    <dgm:cxn modelId="{AF8BFFED-54BB-42A9-B7B8-5D3E6C4DCC20}" type="presOf" srcId="{74B5AAE0-F29B-4CCE-B045-D754CEE18CCE}" destId="{7FDC50AC-5D65-431B-8C21-7EBB52B7C74A}" srcOrd="0" destOrd="0" presId="urn:microsoft.com/office/officeart/2005/8/layout/vList5"/>
    <dgm:cxn modelId="{4E5C4E67-ECD5-4B19-AEEA-14457D539E1F}" srcId="{51598B72-0D8A-430C-8B92-2069725186A0}" destId="{576005A4-0CAD-44B1-8FBF-EDD94E4C9202}" srcOrd="2" destOrd="0" parTransId="{A434D00E-7CA3-470F-87A2-85BAFF76728B}" sibTransId="{D21BBF76-DCA7-4C0D-9F75-AA3573917E5B}"/>
    <dgm:cxn modelId="{7A588E8F-E7B4-4C90-983F-8D6BAD89D504}" type="presOf" srcId="{51598B72-0D8A-430C-8B92-2069725186A0}" destId="{36C654DA-BF5C-4CC5-8F0F-F904647CEF19}" srcOrd="0" destOrd="0" presId="urn:microsoft.com/office/officeart/2005/8/layout/vList5"/>
    <dgm:cxn modelId="{4AEBE636-C3A8-4367-BFBD-BDFEC5FD0862}" srcId="{39310700-59A9-4D05-A452-BDF5599388C4}" destId="{74B5AAE0-F29B-4CCE-B045-D754CEE18CCE}" srcOrd="0" destOrd="0" parTransId="{03461A28-9ADF-427D-8FCD-B2822DA9E274}" sibTransId="{BEA9F892-50BA-4CD7-AE74-0D7DDAD73D98}"/>
    <dgm:cxn modelId="{2094D36A-A417-4A4B-928B-C04F984A5E49}" type="presOf" srcId="{12E214A1-327C-42C5-9BE3-D097BF58C700}" destId="{80ED29FC-E9D9-4DF4-AACB-ECF599445D20}" srcOrd="0" destOrd="1" presId="urn:microsoft.com/office/officeart/2005/8/layout/vList5"/>
    <dgm:cxn modelId="{F9EA1874-7A37-4DB7-B06F-782A012791E4}" srcId="{6D112CA4-E505-4C90-9550-B428053173D9}" destId="{51598B72-0D8A-430C-8B92-2069725186A0}" srcOrd="1" destOrd="0" parTransId="{02598998-691D-4D62-980B-178F4E1D881E}" sibTransId="{61483013-C9FD-4310-9E6D-03E720B94A05}"/>
    <dgm:cxn modelId="{85A9B1B2-B815-4D3A-9C04-3964EFBCD200}" type="presOf" srcId="{BFD965C2-C4E3-4DC2-B2E1-4F56F7A593B6}" destId="{80ED29FC-E9D9-4DF4-AACB-ECF599445D20}" srcOrd="0" destOrd="4" presId="urn:microsoft.com/office/officeart/2005/8/layout/vList5"/>
    <dgm:cxn modelId="{215CEF2D-1D24-4DF3-890B-80F39A8DC247}" type="presOf" srcId="{576005A4-0CAD-44B1-8FBF-EDD94E4C9202}" destId="{80ED29FC-E9D9-4DF4-AACB-ECF599445D20}" srcOrd="0" destOrd="2" presId="urn:microsoft.com/office/officeart/2005/8/layout/vList5"/>
    <dgm:cxn modelId="{A1B438AE-E626-4644-9795-44B06E616C8A}" srcId="{51598B72-0D8A-430C-8B92-2069725186A0}" destId="{BFD965C2-C4E3-4DC2-B2E1-4F56F7A593B6}" srcOrd="4" destOrd="0" parTransId="{CBB3D4A3-2350-432B-BCAA-9621FFF8ABFC}" sibTransId="{0EFAD7D8-0E11-4404-B8F5-6B0B768DDB65}"/>
    <dgm:cxn modelId="{C0CB9259-C3AB-4FC6-98C7-3A1732F4E970}" type="presOf" srcId="{ED176995-C697-4A77-B2B1-6CD5D7980B57}" destId="{7FDC50AC-5D65-431B-8C21-7EBB52B7C74A}" srcOrd="0" destOrd="1" presId="urn:microsoft.com/office/officeart/2005/8/layout/vList5"/>
    <dgm:cxn modelId="{E519FFB1-B57E-42D0-BC40-0D2B9E973334}" type="presOf" srcId="{39310700-59A9-4D05-A452-BDF5599388C4}" destId="{84EE9D52-6E01-4C8C-8208-F3A112437470}" srcOrd="0" destOrd="0" presId="urn:microsoft.com/office/officeart/2005/8/layout/vList5"/>
    <dgm:cxn modelId="{92EE0627-997D-4657-9B79-F3B4530C925A}" type="presOf" srcId="{A9E61C36-6238-40FF-B07A-2C4804ABF7E4}" destId="{80ED29FC-E9D9-4DF4-AACB-ECF599445D20}" srcOrd="0" destOrd="0" presId="urn:microsoft.com/office/officeart/2005/8/layout/vList5"/>
    <dgm:cxn modelId="{E578A5E6-1209-42EB-963A-1BCE01CC8C1C}" srcId="{51598B72-0D8A-430C-8B92-2069725186A0}" destId="{A9E61C36-6238-40FF-B07A-2C4804ABF7E4}" srcOrd="0" destOrd="0" parTransId="{FCAF5958-5829-4912-9A43-D1F66CDE00FA}" sibTransId="{04534B64-D474-469A-BA89-01BFF56FC3B6}"/>
    <dgm:cxn modelId="{3B9CCDEC-7E04-4A5E-B4D5-9B0F6441ED84}" type="presParOf" srcId="{FEA27856-2ABC-4756-A69B-E83D39D8B742}" destId="{64C622E4-523B-4E04-94EC-C7B5EA76C762}" srcOrd="0" destOrd="0" presId="urn:microsoft.com/office/officeart/2005/8/layout/vList5"/>
    <dgm:cxn modelId="{9305BB21-897E-4E65-8E3E-5FE368B0745E}" type="presParOf" srcId="{64C622E4-523B-4E04-94EC-C7B5EA76C762}" destId="{84EE9D52-6E01-4C8C-8208-F3A112437470}" srcOrd="0" destOrd="0" presId="urn:microsoft.com/office/officeart/2005/8/layout/vList5"/>
    <dgm:cxn modelId="{2899E1B8-FD5B-4294-91E3-2844007F654B}" type="presParOf" srcId="{64C622E4-523B-4E04-94EC-C7B5EA76C762}" destId="{7FDC50AC-5D65-431B-8C21-7EBB52B7C74A}" srcOrd="1" destOrd="0" presId="urn:microsoft.com/office/officeart/2005/8/layout/vList5"/>
    <dgm:cxn modelId="{0E07A1BD-7CC8-479D-AF09-2A45BB088EC1}" type="presParOf" srcId="{FEA27856-2ABC-4756-A69B-E83D39D8B742}" destId="{221A2C47-4FC3-48E6-BEEF-1597FBA00749}" srcOrd="1" destOrd="0" presId="urn:microsoft.com/office/officeart/2005/8/layout/vList5"/>
    <dgm:cxn modelId="{64AE7C69-BAC9-48C4-964C-5D90FD990CF8}" type="presParOf" srcId="{FEA27856-2ABC-4756-A69B-E83D39D8B742}" destId="{5FDC552F-A934-460A-BB2C-6677B85B48D6}" srcOrd="2" destOrd="0" presId="urn:microsoft.com/office/officeart/2005/8/layout/vList5"/>
    <dgm:cxn modelId="{6DC8B9EF-22EA-450A-86F3-B078DA08CFE2}" type="presParOf" srcId="{5FDC552F-A934-460A-BB2C-6677B85B48D6}" destId="{36C654DA-BF5C-4CC5-8F0F-F904647CEF19}" srcOrd="0" destOrd="0" presId="urn:microsoft.com/office/officeart/2005/8/layout/vList5"/>
    <dgm:cxn modelId="{171EE3D9-AAB9-439F-A431-1BA72102DC73}" type="presParOf" srcId="{5FDC552F-A934-460A-BB2C-6677B85B48D6}" destId="{80ED29FC-E9D9-4DF4-AACB-ECF599445D20}" srcOrd="1" destOrd="0" presId="urn:microsoft.com/office/officeart/2005/8/layout/vList5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86B0B79-50E2-4CCE-A503-873D946A070B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1A41866E-6C72-4CAC-AA2B-060B6FAE060D}">
      <dgm:prSet phldrT="[Texto]" custT="1"/>
      <dgm:spPr/>
      <dgm:t>
        <a:bodyPr/>
        <a:lstStyle/>
        <a:p>
          <a:pPr algn="l"/>
          <a:r>
            <a:rPr lang="es-CL" sz="2400" b="1" dirty="0" smtClean="0"/>
            <a:t>PLAN DE RECUPERACION</a:t>
          </a:r>
          <a:endParaRPr lang="es-CL" sz="2400" b="1" dirty="0"/>
        </a:p>
      </dgm:t>
    </dgm:pt>
    <dgm:pt modelId="{1485C77B-844C-4063-B709-055200BC5760}" type="parTrans" cxnId="{811EED80-CAAB-46FF-B147-A3ABC2676D95}">
      <dgm:prSet/>
      <dgm:spPr/>
      <dgm:t>
        <a:bodyPr/>
        <a:lstStyle/>
        <a:p>
          <a:endParaRPr lang="es-CL"/>
        </a:p>
      </dgm:t>
    </dgm:pt>
    <dgm:pt modelId="{D100BC2B-2BAE-4F7B-82A4-DDA6E63C1F7D}" type="sibTrans" cxnId="{811EED80-CAAB-46FF-B147-A3ABC2676D95}">
      <dgm:prSet/>
      <dgm:spPr/>
      <dgm:t>
        <a:bodyPr/>
        <a:lstStyle/>
        <a:p>
          <a:endParaRPr lang="es-CL"/>
        </a:p>
      </dgm:t>
    </dgm:pt>
    <dgm:pt modelId="{91927644-05CA-4B7E-863B-042BF68731F5}">
      <dgm:prSet phldrT="[Texto]" custT="1"/>
      <dgm:spPr/>
      <dgm:t>
        <a:bodyPr/>
        <a:lstStyle/>
        <a:p>
          <a:r>
            <a:rPr lang="es-CL" sz="1600" b="1" dirty="0" smtClean="0">
              <a:solidFill>
                <a:schemeClr val="tx2">
                  <a:lumMod val="50000"/>
                </a:schemeClr>
              </a:solidFill>
            </a:rPr>
            <a:t>RESTRUCTURACION</a:t>
          </a:r>
          <a:endParaRPr lang="es-CL" sz="1600" b="1" dirty="0">
            <a:solidFill>
              <a:schemeClr val="tx2">
                <a:lumMod val="50000"/>
              </a:schemeClr>
            </a:solidFill>
          </a:endParaRPr>
        </a:p>
      </dgm:t>
    </dgm:pt>
    <dgm:pt modelId="{A09C29E1-C7B0-4D58-8801-94D563026124}" type="parTrans" cxnId="{39D9189A-36C8-4DD2-9881-22C3A22D7DD3}">
      <dgm:prSet/>
      <dgm:spPr/>
      <dgm:t>
        <a:bodyPr/>
        <a:lstStyle/>
        <a:p>
          <a:endParaRPr lang="es-CL"/>
        </a:p>
      </dgm:t>
    </dgm:pt>
    <dgm:pt modelId="{8D28A7DB-58F0-446B-B3A4-F3335F9B9F23}" type="sibTrans" cxnId="{39D9189A-36C8-4DD2-9881-22C3A22D7DD3}">
      <dgm:prSet/>
      <dgm:spPr/>
      <dgm:t>
        <a:bodyPr/>
        <a:lstStyle/>
        <a:p>
          <a:endParaRPr lang="es-CL"/>
        </a:p>
      </dgm:t>
    </dgm:pt>
    <dgm:pt modelId="{3A68EB8D-89FB-497C-BB88-DEB89BED8C7B}">
      <dgm:prSet phldrT="[Texto]" custT="1"/>
      <dgm:spPr/>
      <dgm:t>
        <a:bodyPr/>
        <a:lstStyle/>
        <a:p>
          <a:r>
            <a:rPr lang="es-CL" sz="1600" b="1" dirty="0" smtClean="0">
              <a:solidFill>
                <a:schemeClr val="tx2">
                  <a:lumMod val="50000"/>
                </a:schemeClr>
              </a:solidFill>
            </a:rPr>
            <a:t>ATENCION SECUNDARIA</a:t>
          </a:r>
          <a:endParaRPr lang="es-CL" sz="1600" b="1" dirty="0">
            <a:solidFill>
              <a:schemeClr val="tx2">
                <a:lumMod val="50000"/>
              </a:schemeClr>
            </a:solidFill>
          </a:endParaRPr>
        </a:p>
      </dgm:t>
    </dgm:pt>
    <dgm:pt modelId="{0061D122-41C6-4D9E-B5C4-4B27CB3DEEAE}" type="parTrans" cxnId="{427ABA97-2165-4A62-A3A0-1C536B798C22}">
      <dgm:prSet/>
      <dgm:spPr/>
      <dgm:t>
        <a:bodyPr/>
        <a:lstStyle/>
        <a:p>
          <a:endParaRPr lang="es-CL"/>
        </a:p>
      </dgm:t>
    </dgm:pt>
    <dgm:pt modelId="{505283A2-112D-44AE-99FF-633C155E401D}" type="sibTrans" cxnId="{427ABA97-2165-4A62-A3A0-1C536B798C22}">
      <dgm:prSet/>
      <dgm:spPr/>
      <dgm:t>
        <a:bodyPr/>
        <a:lstStyle/>
        <a:p>
          <a:endParaRPr lang="es-CL"/>
        </a:p>
      </dgm:t>
    </dgm:pt>
    <dgm:pt modelId="{20C81A4E-F5B0-454F-A906-65D8CCA49197}">
      <dgm:prSet phldrT="[Texto]" custT="1"/>
      <dgm:spPr/>
      <dgm:t>
        <a:bodyPr/>
        <a:lstStyle/>
        <a:p>
          <a:r>
            <a:rPr lang="es-CL" sz="1600" b="1" dirty="0" smtClean="0">
              <a:solidFill>
                <a:schemeClr val="tx2">
                  <a:lumMod val="50000"/>
                </a:schemeClr>
              </a:solidFill>
            </a:rPr>
            <a:t>ATENCION PRIMARIA</a:t>
          </a:r>
          <a:endParaRPr lang="es-CL" sz="1600" b="1" dirty="0">
            <a:solidFill>
              <a:schemeClr val="tx2">
                <a:lumMod val="50000"/>
              </a:schemeClr>
            </a:solidFill>
          </a:endParaRPr>
        </a:p>
      </dgm:t>
    </dgm:pt>
    <dgm:pt modelId="{5DE1A561-EC01-4F04-A972-347C677F0DE6}" type="parTrans" cxnId="{30CE44CA-90C6-4222-BEA4-0412DE30CFCD}">
      <dgm:prSet/>
      <dgm:spPr/>
      <dgm:t>
        <a:bodyPr/>
        <a:lstStyle/>
        <a:p>
          <a:endParaRPr lang="es-CL"/>
        </a:p>
      </dgm:t>
    </dgm:pt>
    <dgm:pt modelId="{4F13D2AC-2A00-44EA-9510-92A170EA8C65}" type="sibTrans" cxnId="{30CE44CA-90C6-4222-BEA4-0412DE30CFCD}">
      <dgm:prSet/>
      <dgm:spPr/>
      <dgm:t>
        <a:bodyPr/>
        <a:lstStyle/>
        <a:p>
          <a:endParaRPr lang="es-CL"/>
        </a:p>
      </dgm:t>
    </dgm:pt>
    <dgm:pt modelId="{811B3727-8570-4327-9552-E1095D5A64B3}">
      <dgm:prSet phldrT="[Texto]" custT="1"/>
      <dgm:spPr/>
      <dgm:t>
        <a:bodyPr/>
        <a:lstStyle/>
        <a:p>
          <a:r>
            <a:rPr lang="es-CL" sz="1600" b="1" dirty="0" smtClean="0">
              <a:solidFill>
                <a:schemeClr val="tx2">
                  <a:lumMod val="50000"/>
                </a:schemeClr>
              </a:solidFill>
            </a:rPr>
            <a:t>ATENCION FAMILIAR</a:t>
          </a:r>
          <a:endParaRPr lang="es-CL" sz="1600" b="1" dirty="0">
            <a:solidFill>
              <a:schemeClr val="tx2">
                <a:lumMod val="50000"/>
              </a:schemeClr>
            </a:solidFill>
          </a:endParaRPr>
        </a:p>
      </dgm:t>
    </dgm:pt>
    <dgm:pt modelId="{F9366FFC-816A-4BCA-A762-4F53421F8DB9}" type="parTrans" cxnId="{7B880AA4-F0A7-4854-AAEA-B0AF40752B26}">
      <dgm:prSet/>
      <dgm:spPr/>
      <dgm:t>
        <a:bodyPr/>
        <a:lstStyle/>
        <a:p>
          <a:endParaRPr lang="es-CL"/>
        </a:p>
      </dgm:t>
    </dgm:pt>
    <dgm:pt modelId="{ECA69C61-3997-464E-AF62-CAE14CB11C05}" type="sibTrans" cxnId="{7B880AA4-F0A7-4854-AAEA-B0AF40752B26}">
      <dgm:prSet/>
      <dgm:spPr/>
      <dgm:t>
        <a:bodyPr/>
        <a:lstStyle/>
        <a:p>
          <a:endParaRPr lang="es-CL"/>
        </a:p>
      </dgm:t>
    </dgm:pt>
    <dgm:pt modelId="{ECA287F9-F20D-4D2E-8CE1-79FAD3647747}">
      <dgm:prSet phldrT="[Texto]" custT="1"/>
      <dgm:spPr/>
      <dgm:t>
        <a:bodyPr/>
        <a:lstStyle/>
        <a:p>
          <a:r>
            <a:rPr lang="es-CL" sz="1600" dirty="0" smtClean="0"/>
            <a:t>CONVENIOS CON UNIVERSIDADES</a:t>
          </a:r>
          <a:endParaRPr lang="es-CL" sz="1600" b="1" dirty="0">
            <a:solidFill>
              <a:schemeClr val="tx2">
                <a:lumMod val="50000"/>
              </a:schemeClr>
            </a:solidFill>
          </a:endParaRPr>
        </a:p>
      </dgm:t>
    </dgm:pt>
    <dgm:pt modelId="{E397BE10-4D5E-488A-8CAA-D34425C2AB0D}" type="parTrans" cxnId="{AA708570-46B0-4B75-9725-C13E530E4B70}">
      <dgm:prSet/>
      <dgm:spPr/>
      <dgm:t>
        <a:bodyPr/>
        <a:lstStyle/>
        <a:p>
          <a:endParaRPr lang="es-CL"/>
        </a:p>
      </dgm:t>
    </dgm:pt>
    <dgm:pt modelId="{AB4378A7-D489-4696-ACB6-5C02B9A49E52}" type="sibTrans" cxnId="{AA708570-46B0-4B75-9725-C13E530E4B70}">
      <dgm:prSet/>
      <dgm:spPr/>
      <dgm:t>
        <a:bodyPr/>
        <a:lstStyle/>
        <a:p>
          <a:endParaRPr lang="es-CL"/>
        </a:p>
      </dgm:t>
    </dgm:pt>
    <dgm:pt modelId="{8152ECDF-B1A3-42C8-9B45-1CD5D6FA48A0}">
      <dgm:prSet phldrT="[Texto]" custT="1"/>
      <dgm:spPr/>
      <dgm:t>
        <a:bodyPr/>
        <a:lstStyle/>
        <a:p>
          <a:r>
            <a:rPr lang="es-CL" sz="1600" b="1" dirty="0" smtClean="0"/>
            <a:t>CONTRATACIONES</a:t>
          </a:r>
          <a:endParaRPr lang="es-CL" sz="1600" b="1" dirty="0">
            <a:solidFill>
              <a:schemeClr val="tx2">
                <a:lumMod val="50000"/>
              </a:schemeClr>
            </a:solidFill>
          </a:endParaRPr>
        </a:p>
      </dgm:t>
    </dgm:pt>
    <dgm:pt modelId="{EE25CB2D-B1EB-4B49-847D-D6C77A65F843}" type="parTrans" cxnId="{7FD82FF6-3353-43E3-9161-61643A7584DF}">
      <dgm:prSet/>
      <dgm:spPr/>
      <dgm:t>
        <a:bodyPr/>
        <a:lstStyle/>
        <a:p>
          <a:endParaRPr lang="es-CL"/>
        </a:p>
      </dgm:t>
    </dgm:pt>
    <dgm:pt modelId="{E9E4E7E3-62EB-4738-89FE-003533103BE6}" type="sibTrans" cxnId="{7FD82FF6-3353-43E3-9161-61643A7584DF}">
      <dgm:prSet/>
      <dgm:spPr/>
      <dgm:t>
        <a:bodyPr/>
        <a:lstStyle/>
        <a:p>
          <a:endParaRPr lang="es-CL"/>
        </a:p>
      </dgm:t>
    </dgm:pt>
    <dgm:pt modelId="{8738CBD4-BA67-4FF2-9984-963195F74A04}">
      <dgm:prSet phldrT="[Texto]" custT="1"/>
      <dgm:spPr/>
      <dgm:t>
        <a:bodyPr/>
        <a:lstStyle/>
        <a:p>
          <a:r>
            <a:rPr lang="es-CL" sz="1600" b="1" dirty="0" smtClean="0">
              <a:solidFill>
                <a:schemeClr val="tx2">
                  <a:lumMod val="50000"/>
                </a:schemeClr>
              </a:solidFill>
            </a:rPr>
            <a:t>OFTALMOLOGIA </a:t>
          </a:r>
          <a:endParaRPr lang="es-CL" sz="1600" b="1" dirty="0">
            <a:solidFill>
              <a:schemeClr val="tx2">
                <a:lumMod val="50000"/>
              </a:schemeClr>
            </a:solidFill>
          </a:endParaRPr>
        </a:p>
      </dgm:t>
    </dgm:pt>
    <dgm:pt modelId="{A4686B0D-0E7E-407E-8F8F-0CDF4CC14765}" type="parTrans" cxnId="{E5AC5FB8-B9DF-4524-B869-3A5634507EE5}">
      <dgm:prSet/>
      <dgm:spPr/>
      <dgm:t>
        <a:bodyPr/>
        <a:lstStyle/>
        <a:p>
          <a:endParaRPr lang="es-CL"/>
        </a:p>
      </dgm:t>
    </dgm:pt>
    <dgm:pt modelId="{16D7AFA0-2899-4F77-9572-BE1610B5C78B}" type="sibTrans" cxnId="{E5AC5FB8-B9DF-4524-B869-3A5634507EE5}">
      <dgm:prSet/>
      <dgm:spPr/>
      <dgm:t>
        <a:bodyPr/>
        <a:lstStyle/>
        <a:p>
          <a:endParaRPr lang="es-CL"/>
        </a:p>
      </dgm:t>
    </dgm:pt>
    <dgm:pt modelId="{7BEA00C7-9E5D-461C-8006-2C7010AFDC2B}">
      <dgm:prSet custT="1"/>
      <dgm:spPr/>
      <dgm:t>
        <a:bodyPr/>
        <a:lstStyle/>
        <a:p>
          <a:r>
            <a:rPr lang="es-CL" sz="1600" b="1" dirty="0" smtClean="0">
              <a:solidFill>
                <a:schemeClr val="tx2">
                  <a:lumMod val="50000"/>
                </a:schemeClr>
              </a:solidFill>
            </a:rPr>
            <a:t>ENFERMERÍA</a:t>
          </a:r>
          <a:endParaRPr lang="es-CL" sz="1600" b="1" dirty="0">
            <a:solidFill>
              <a:schemeClr val="tx2">
                <a:lumMod val="50000"/>
              </a:schemeClr>
            </a:solidFill>
          </a:endParaRPr>
        </a:p>
      </dgm:t>
    </dgm:pt>
    <dgm:pt modelId="{A3A9D4C0-DB71-4E10-A232-7B95AA6D029D}" type="parTrans" cxnId="{D054E31E-7A20-45D8-A6AE-4A4E464312B5}">
      <dgm:prSet/>
      <dgm:spPr/>
      <dgm:t>
        <a:bodyPr/>
        <a:lstStyle/>
        <a:p>
          <a:endParaRPr lang="es-CL"/>
        </a:p>
      </dgm:t>
    </dgm:pt>
    <dgm:pt modelId="{125AFE17-DB6D-475D-9189-31D3B2755F82}" type="sibTrans" cxnId="{D054E31E-7A20-45D8-A6AE-4A4E464312B5}">
      <dgm:prSet/>
      <dgm:spPr/>
      <dgm:t>
        <a:bodyPr/>
        <a:lstStyle/>
        <a:p>
          <a:endParaRPr lang="es-CL"/>
        </a:p>
      </dgm:t>
    </dgm:pt>
    <dgm:pt modelId="{E4E86DE7-299E-4697-959F-7405C8C0DCF9}">
      <dgm:prSet custT="1"/>
      <dgm:spPr/>
      <dgm:t>
        <a:bodyPr/>
        <a:lstStyle/>
        <a:p>
          <a:r>
            <a:rPr lang="es-CL" sz="1600" b="1" dirty="0" smtClean="0">
              <a:solidFill>
                <a:schemeClr val="tx2">
                  <a:lumMod val="50000"/>
                </a:schemeClr>
              </a:solidFill>
            </a:rPr>
            <a:t>AUXILIAR PARAMEDICO</a:t>
          </a:r>
          <a:endParaRPr lang="es-CL" sz="1600" b="1" dirty="0">
            <a:solidFill>
              <a:schemeClr val="tx2">
                <a:lumMod val="50000"/>
              </a:schemeClr>
            </a:solidFill>
          </a:endParaRPr>
        </a:p>
      </dgm:t>
    </dgm:pt>
    <dgm:pt modelId="{9B53518B-9EC4-4B05-8605-6C7211F462A5}" type="parTrans" cxnId="{FC824181-583D-419E-899D-2737764D7E63}">
      <dgm:prSet/>
      <dgm:spPr/>
      <dgm:t>
        <a:bodyPr/>
        <a:lstStyle/>
        <a:p>
          <a:endParaRPr lang="es-CL"/>
        </a:p>
      </dgm:t>
    </dgm:pt>
    <dgm:pt modelId="{D1CA489D-140C-4F52-8DA4-6DC7DD2FCA2B}" type="sibTrans" cxnId="{FC824181-583D-419E-899D-2737764D7E63}">
      <dgm:prSet/>
      <dgm:spPr/>
      <dgm:t>
        <a:bodyPr/>
        <a:lstStyle/>
        <a:p>
          <a:endParaRPr lang="es-CL"/>
        </a:p>
      </dgm:t>
    </dgm:pt>
    <dgm:pt modelId="{0E8EF0CD-8C32-467B-AA11-A01F9E4975CB}">
      <dgm:prSet custT="1"/>
      <dgm:spPr/>
      <dgm:t>
        <a:bodyPr/>
        <a:lstStyle/>
        <a:p>
          <a:r>
            <a:rPr lang="es-CL" sz="1600" b="1" dirty="0" smtClean="0">
              <a:solidFill>
                <a:schemeClr val="tx2">
                  <a:lumMod val="50000"/>
                </a:schemeClr>
              </a:solidFill>
            </a:rPr>
            <a:t>MATRONA</a:t>
          </a:r>
          <a:endParaRPr lang="es-CL" sz="1600" b="1" dirty="0">
            <a:solidFill>
              <a:schemeClr val="tx2">
                <a:lumMod val="50000"/>
              </a:schemeClr>
            </a:solidFill>
          </a:endParaRPr>
        </a:p>
      </dgm:t>
    </dgm:pt>
    <dgm:pt modelId="{395BCED3-C217-4478-A227-381BEFE396CC}" type="parTrans" cxnId="{FD357172-55ED-442E-9440-729C29EFEE63}">
      <dgm:prSet/>
      <dgm:spPr/>
      <dgm:t>
        <a:bodyPr/>
        <a:lstStyle/>
        <a:p>
          <a:endParaRPr lang="es-CL"/>
        </a:p>
      </dgm:t>
    </dgm:pt>
    <dgm:pt modelId="{8EE296FC-90FB-468D-99DB-0F25C5C6B16A}" type="sibTrans" cxnId="{FD357172-55ED-442E-9440-729C29EFEE63}">
      <dgm:prSet/>
      <dgm:spPr/>
      <dgm:t>
        <a:bodyPr/>
        <a:lstStyle/>
        <a:p>
          <a:endParaRPr lang="es-CL"/>
        </a:p>
      </dgm:t>
    </dgm:pt>
    <dgm:pt modelId="{23460ACC-9737-4F8D-B93D-7CCE9FE73D8E}">
      <dgm:prSet custT="1"/>
      <dgm:spPr/>
      <dgm:t>
        <a:bodyPr/>
        <a:lstStyle/>
        <a:p>
          <a:r>
            <a:rPr lang="es-CL" sz="1600" b="1" dirty="0" smtClean="0">
              <a:solidFill>
                <a:schemeClr val="tx2">
                  <a:lumMod val="50000"/>
                </a:schemeClr>
              </a:solidFill>
            </a:rPr>
            <a:t>KINESIOLOGIA</a:t>
          </a:r>
          <a:endParaRPr lang="es-CL" sz="1600" b="1" dirty="0">
            <a:solidFill>
              <a:schemeClr val="tx2">
                <a:lumMod val="50000"/>
              </a:schemeClr>
            </a:solidFill>
          </a:endParaRPr>
        </a:p>
      </dgm:t>
    </dgm:pt>
    <dgm:pt modelId="{E526CE69-5C0D-4F1C-9B58-49B624CD588B}" type="parTrans" cxnId="{176D84E7-E1B0-41A8-83F1-68178BE610F7}">
      <dgm:prSet/>
      <dgm:spPr/>
      <dgm:t>
        <a:bodyPr/>
        <a:lstStyle/>
        <a:p>
          <a:endParaRPr lang="es-CL"/>
        </a:p>
      </dgm:t>
    </dgm:pt>
    <dgm:pt modelId="{D0FF4E6E-02FF-429F-9364-E8464206C451}" type="sibTrans" cxnId="{176D84E7-E1B0-41A8-83F1-68178BE610F7}">
      <dgm:prSet/>
      <dgm:spPr/>
      <dgm:t>
        <a:bodyPr/>
        <a:lstStyle/>
        <a:p>
          <a:endParaRPr lang="es-CL"/>
        </a:p>
      </dgm:t>
    </dgm:pt>
    <dgm:pt modelId="{0A4C3F4A-98AC-4015-990C-4B86A276DD42}" type="pres">
      <dgm:prSet presAssocID="{C86B0B79-50E2-4CCE-A503-873D946A070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C1BFC85D-00E8-4407-9C1F-9A396C6680F1}" type="pres">
      <dgm:prSet presAssocID="{1A41866E-6C72-4CAC-AA2B-060B6FAE060D}" presName="linNode" presStyleCnt="0"/>
      <dgm:spPr/>
    </dgm:pt>
    <dgm:pt modelId="{9A660DA5-6F03-4E4F-9936-39F33E93AB3B}" type="pres">
      <dgm:prSet presAssocID="{1A41866E-6C72-4CAC-AA2B-060B6FAE060D}" presName="parentText" presStyleLbl="node1" presStyleIdx="0" presStyleCnt="3" custScaleY="34568" custLinFactNeighborX="-1899" custLinFactNeighborY="-26207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3FCD7753-849D-496B-B304-771E215E662A}" type="pres">
      <dgm:prSet presAssocID="{1A41866E-6C72-4CAC-AA2B-060B6FAE060D}" presName="descendantText" presStyleLbl="alignAccFollowNode1" presStyleIdx="0" presStyleCnt="2" custScaleY="36959" custLinFactNeighborX="1274" custLinFactNeighborY="-3359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B7704F0B-05AB-4B9A-B153-351166661542}" type="pres">
      <dgm:prSet presAssocID="{D100BC2B-2BAE-4F7B-82A4-DDA6E63C1F7D}" presName="sp" presStyleCnt="0"/>
      <dgm:spPr/>
    </dgm:pt>
    <dgm:pt modelId="{31636A20-C815-47ED-97B7-593DB8B4BA3C}" type="pres">
      <dgm:prSet presAssocID="{8152ECDF-B1A3-42C8-9B45-1CD5D6FA48A0}" presName="linNode" presStyleCnt="0"/>
      <dgm:spPr/>
    </dgm:pt>
    <dgm:pt modelId="{46A5AA99-838E-4E89-A5D6-E89B22DEC522}" type="pres">
      <dgm:prSet presAssocID="{8152ECDF-B1A3-42C8-9B45-1CD5D6FA48A0}" presName="parentText" presStyleLbl="node1" presStyleIdx="1" presStyleCnt="3" custScaleY="38424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4C49CC21-C126-422F-A21C-508A0F8CBB84}" type="pres">
      <dgm:prSet presAssocID="{8152ECDF-B1A3-42C8-9B45-1CD5D6FA48A0}" presName="descendantText" presStyleLbl="alignAccFollowNode1" presStyleIdx="1" presStyleCnt="2" custScaleY="48610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7EF8FC80-4799-44D7-99C6-9F9B47BDC19B}" type="pres">
      <dgm:prSet presAssocID="{E9E4E7E3-62EB-4738-89FE-003533103BE6}" presName="sp" presStyleCnt="0"/>
      <dgm:spPr/>
    </dgm:pt>
    <dgm:pt modelId="{D18CB952-F092-4A54-96B4-2423E32B313F}" type="pres">
      <dgm:prSet presAssocID="{ECA287F9-F20D-4D2E-8CE1-79FAD3647747}" presName="linNode" presStyleCnt="0"/>
      <dgm:spPr/>
    </dgm:pt>
    <dgm:pt modelId="{24324A4C-C48A-4410-9EDA-1286E3478E93}" type="pres">
      <dgm:prSet presAssocID="{ECA287F9-F20D-4D2E-8CE1-79FAD3647747}" presName="parentText" presStyleLbl="node1" presStyleIdx="2" presStyleCnt="3" custScaleY="35324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44FD4B2D-DB8A-4D6B-B80A-C0A7E0E866B5}" type="presOf" srcId="{23460ACC-9737-4F8D-B93D-7CCE9FE73D8E}" destId="{4C49CC21-C126-422F-A21C-508A0F8CBB84}" srcOrd="0" destOrd="4" presId="urn:microsoft.com/office/officeart/2005/8/layout/vList5"/>
    <dgm:cxn modelId="{39D9189A-36C8-4DD2-9881-22C3A22D7DD3}" srcId="{1A41866E-6C72-4CAC-AA2B-060B6FAE060D}" destId="{91927644-05CA-4B7E-863B-042BF68731F5}" srcOrd="0" destOrd="0" parTransId="{A09C29E1-C7B0-4D58-8801-94D563026124}" sibTransId="{8D28A7DB-58F0-446B-B3A4-F3335F9B9F23}"/>
    <dgm:cxn modelId="{7B880AA4-F0A7-4854-AAEA-B0AF40752B26}" srcId="{91927644-05CA-4B7E-863B-042BF68731F5}" destId="{811B3727-8570-4327-9552-E1095D5A64B3}" srcOrd="1" destOrd="0" parTransId="{F9366FFC-816A-4BCA-A762-4F53421F8DB9}" sibTransId="{ECA69C61-3997-464E-AF62-CAE14CB11C05}"/>
    <dgm:cxn modelId="{D054E31E-7A20-45D8-A6AE-4A4E464312B5}" srcId="{8152ECDF-B1A3-42C8-9B45-1CD5D6FA48A0}" destId="{7BEA00C7-9E5D-461C-8006-2C7010AFDC2B}" srcOrd="1" destOrd="0" parTransId="{A3A9D4C0-DB71-4E10-A232-7B95AA6D029D}" sibTransId="{125AFE17-DB6D-475D-9189-31D3B2755F82}"/>
    <dgm:cxn modelId="{3AB3F1DB-07F4-40E9-8530-BE37B6A8DE1F}" type="presOf" srcId="{1A41866E-6C72-4CAC-AA2B-060B6FAE060D}" destId="{9A660DA5-6F03-4E4F-9936-39F33E93AB3B}" srcOrd="0" destOrd="0" presId="urn:microsoft.com/office/officeart/2005/8/layout/vList5"/>
    <dgm:cxn modelId="{D1014D40-5086-45A1-BDB2-41F9401D7DF2}" type="presOf" srcId="{8152ECDF-B1A3-42C8-9B45-1CD5D6FA48A0}" destId="{46A5AA99-838E-4E89-A5D6-E89B22DEC522}" srcOrd="0" destOrd="0" presId="urn:microsoft.com/office/officeart/2005/8/layout/vList5"/>
    <dgm:cxn modelId="{FD357172-55ED-442E-9440-729C29EFEE63}" srcId="{8152ECDF-B1A3-42C8-9B45-1CD5D6FA48A0}" destId="{0E8EF0CD-8C32-467B-AA11-A01F9E4975CB}" srcOrd="3" destOrd="0" parTransId="{395BCED3-C217-4478-A227-381BEFE396CC}" sibTransId="{8EE296FC-90FB-468D-99DB-0F25C5C6B16A}"/>
    <dgm:cxn modelId="{427ABA97-2165-4A62-A3A0-1C536B798C22}" srcId="{91927644-05CA-4B7E-863B-042BF68731F5}" destId="{3A68EB8D-89FB-497C-BB88-DEB89BED8C7B}" srcOrd="2" destOrd="0" parTransId="{0061D122-41C6-4D9E-B5C4-4B27CB3DEEAE}" sibTransId="{505283A2-112D-44AE-99FF-633C155E401D}"/>
    <dgm:cxn modelId="{30302F7F-2986-49E2-8381-4AAEE6B7BDDB}" type="presOf" srcId="{C86B0B79-50E2-4CCE-A503-873D946A070B}" destId="{0A4C3F4A-98AC-4015-990C-4B86A276DD42}" srcOrd="0" destOrd="0" presId="urn:microsoft.com/office/officeart/2005/8/layout/vList5"/>
    <dgm:cxn modelId="{1A6BC815-F9D9-47B1-A8E9-E27C9F994B02}" type="presOf" srcId="{0E8EF0CD-8C32-467B-AA11-A01F9E4975CB}" destId="{4C49CC21-C126-422F-A21C-508A0F8CBB84}" srcOrd="0" destOrd="3" presId="urn:microsoft.com/office/officeart/2005/8/layout/vList5"/>
    <dgm:cxn modelId="{FC824181-583D-419E-899D-2737764D7E63}" srcId="{8152ECDF-B1A3-42C8-9B45-1CD5D6FA48A0}" destId="{E4E86DE7-299E-4697-959F-7405C8C0DCF9}" srcOrd="2" destOrd="0" parTransId="{9B53518B-9EC4-4B05-8605-6C7211F462A5}" sibTransId="{D1CA489D-140C-4F52-8DA4-6DC7DD2FCA2B}"/>
    <dgm:cxn modelId="{811EED80-CAAB-46FF-B147-A3ABC2676D95}" srcId="{C86B0B79-50E2-4CCE-A503-873D946A070B}" destId="{1A41866E-6C72-4CAC-AA2B-060B6FAE060D}" srcOrd="0" destOrd="0" parTransId="{1485C77B-844C-4063-B709-055200BC5760}" sibTransId="{D100BC2B-2BAE-4F7B-82A4-DDA6E63C1F7D}"/>
    <dgm:cxn modelId="{E5AC5FB8-B9DF-4524-B869-3A5634507EE5}" srcId="{8152ECDF-B1A3-42C8-9B45-1CD5D6FA48A0}" destId="{8738CBD4-BA67-4FF2-9984-963195F74A04}" srcOrd="0" destOrd="0" parTransId="{A4686B0D-0E7E-407E-8F8F-0CDF4CC14765}" sibTransId="{16D7AFA0-2899-4F77-9572-BE1610B5C78B}"/>
    <dgm:cxn modelId="{64DB1B4A-9A43-40CF-89F7-F104020FE59E}" type="presOf" srcId="{3A68EB8D-89FB-497C-BB88-DEB89BED8C7B}" destId="{3FCD7753-849D-496B-B304-771E215E662A}" srcOrd="0" destOrd="3" presId="urn:microsoft.com/office/officeart/2005/8/layout/vList5"/>
    <dgm:cxn modelId="{B25A0324-CF04-4DE2-B7DE-22A4D84B1031}" type="presOf" srcId="{ECA287F9-F20D-4D2E-8CE1-79FAD3647747}" destId="{24324A4C-C48A-4410-9EDA-1286E3478E93}" srcOrd="0" destOrd="0" presId="urn:microsoft.com/office/officeart/2005/8/layout/vList5"/>
    <dgm:cxn modelId="{AC42670F-0805-4EEB-9955-85BC36F54481}" type="presOf" srcId="{20C81A4E-F5B0-454F-A906-65D8CCA49197}" destId="{3FCD7753-849D-496B-B304-771E215E662A}" srcOrd="0" destOrd="1" presId="urn:microsoft.com/office/officeart/2005/8/layout/vList5"/>
    <dgm:cxn modelId="{176D84E7-E1B0-41A8-83F1-68178BE610F7}" srcId="{8152ECDF-B1A3-42C8-9B45-1CD5D6FA48A0}" destId="{23460ACC-9737-4F8D-B93D-7CCE9FE73D8E}" srcOrd="4" destOrd="0" parTransId="{E526CE69-5C0D-4F1C-9B58-49B624CD588B}" sibTransId="{D0FF4E6E-02FF-429F-9364-E8464206C451}"/>
    <dgm:cxn modelId="{AA708570-46B0-4B75-9725-C13E530E4B70}" srcId="{C86B0B79-50E2-4CCE-A503-873D946A070B}" destId="{ECA287F9-F20D-4D2E-8CE1-79FAD3647747}" srcOrd="2" destOrd="0" parTransId="{E397BE10-4D5E-488A-8CAA-D34425C2AB0D}" sibTransId="{AB4378A7-D489-4696-ACB6-5C02B9A49E52}"/>
    <dgm:cxn modelId="{2E4592C6-0BED-4767-9B6E-69397673E315}" type="presOf" srcId="{7BEA00C7-9E5D-461C-8006-2C7010AFDC2B}" destId="{4C49CC21-C126-422F-A21C-508A0F8CBB84}" srcOrd="0" destOrd="1" presId="urn:microsoft.com/office/officeart/2005/8/layout/vList5"/>
    <dgm:cxn modelId="{30CE44CA-90C6-4222-BEA4-0412DE30CFCD}" srcId="{91927644-05CA-4B7E-863B-042BF68731F5}" destId="{20C81A4E-F5B0-454F-A906-65D8CCA49197}" srcOrd="0" destOrd="0" parTransId="{5DE1A561-EC01-4F04-A972-347C677F0DE6}" sibTransId="{4F13D2AC-2A00-44EA-9510-92A170EA8C65}"/>
    <dgm:cxn modelId="{69FDA325-93AB-424B-A292-218F1F376B00}" type="presOf" srcId="{91927644-05CA-4B7E-863B-042BF68731F5}" destId="{3FCD7753-849D-496B-B304-771E215E662A}" srcOrd="0" destOrd="0" presId="urn:microsoft.com/office/officeart/2005/8/layout/vList5"/>
    <dgm:cxn modelId="{BC44B939-6D6F-40DE-B3F4-31E4E30B156C}" type="presOf" srcId="{E4E86DE7-299E-4697-959F-7405C8C0DCF9}" destId="{4C49CC21-C126-422F-A21C-508A0F8CBB84}" srcOrd="0" destOrd="2" presId="urn:microsoft.com/office/officeart/2005/8/layout/vList5"/>
    <dgm:cxn modelId="{7FD82FF6-3353-43E3-9161-61643A7584DF}" srcId="{C86B0B79-50E2-4CCE-A503-873D946A070B}" destId="{8152ECDF-B1A3-42C8-9B45-1CD5D6FA48A0}" srcOrd="1" destOrd="0" parTransId="{EE25CB2D-B1EB-4B49-847D-D6C77A65F843}" sibTransId="{E9E4E7E3-62EB-4738-89FE-003533103BE6}"/>
    <dgm:cxn modelId="{A015E4E7-BBBA-4680-B5FF-4F4B487EF9A4}" type="presOf" srcId="{8738CBD4-BA67-4FF2-9984-963195F74A04}" destId="{4C49CC21-C126-422F-A21C-508A0F8CBB84}" srcOrd="0" destOrd="0" presId="urn:microsoft.com/office/officeart/2005/8/layout/vList5"/>
    <dgm:cxn modelId="{EDFB9DA1-4A22-4BA1-A280-9D7BE2723704}" type="presOf" srcId="{811B3727-8570-4327-9552-E1095D5A64B3}" destId="{3FCD7753-849D-496B-B304-771E215E662A}" srcOrd="0" destOrd="2" presId="urn:microsoft.com/office/officeart/2005/8/layout/vList5"/>
    <dgm:cxn modelId="{D41EF3CC-635A-4BB1-B860-549C48145A21}" type="presParOf" srcId="{0A4C3F4A-98AC-4015-990C-4B86A276DD42}" destId="{C1BFC85D-00E8-4407-9C1F-9A396C6680F1}" srcOrd="0" destOrd="0" presId="urn:microsoft.com/office/officeart/2005/8/layout/vList5"/>
    <dgm:cxn modelId="{FD666E60-EA15-4A10-9D27-439D1E845375}" type="presParOf" srcId="{C1BFC85D-00E8-4407-9C1F-9A396C6680F1}" destId="{9A660DA5-6F03-4E4F-9936-39F33E93AB3B}" srcOrd="0" destOrd="0" presId="urn:microsoft.com/office/officeart/2005/8/layout/vList5"/>
    <dgm:cxn modelId="{B29022C4-3613-4BB6-9EC9-E6CA3D2C1E1B}" type="presParOf" srcId="{C1BFC85D-00E8-4407-9C1F-9A396C6680F1}" destId="{3FCD7753-849D-496B-B304-771E215E662A}" srcOrd="1" destOrd="0" presId="urn:microsoft.com/office/officeart/2005/8/layout/vList5"/>
    <dgm:cxn modelId="{0BAB3CB9-4258-46D4-9EF8-365C13AB4922}" type="presParOf" srcId="{0A4C3F4A-98AC-4015-990C-4B86A276DD42}" destId="{B7704F0B-05AB-4B9A-B153-351166661542}" srcOrd="1" destOrd="0" presId="urn:microsoft.com/office/officeart/2005/8/layout/vList5"/>
    <dgm:cxn modelId="{ED8768F8-2694-40B5-BA08-7496298A848F}" type="presParOf" srcId="{0A4C3F4A-98AC-4015-990C-4B86A276DD42}" destId="{31636A20-C815-47ED-97B7-593DB8B4BA3C}" srcOrd="2" destOrd="0" presId="urn:microsoft.com/office/officeart/2005/8/layout/vList5"/>
    <dgm:cxn modelId="{69388CE8-D5AE-4705-85E2-F501D623423C}" type="presParOf" srcId="{31636A20-C815-47ED-97B7-593DB8B4BA3C}" destId="{46A5AA99-838E-4E89-A5D6-E89B22DEC522}" srcOrd="0" destOrd="0" presId="urn:microsoft.com/office/officeart/2005/8/layout/vList5"/>
    <dgm:cxn modelId="{C83A7469-3FA0-4528-8203-5902DEB3E176}" type="presParOf" srcId="{31636A20-C815-47ED-97B7-593DB8B4BA3C}" destId="{4C49CC21-C126-422F-A21C-508A0F8CBB84}" srcOrd="1" destOrd="0" presId="urn:microsoft.com/office/officeart/2005/8/layout/vList5"/>
    <dgm:cxn modelId="{008E47C0-E613-4649-BF02-CA53072F7AC1}" type="presParOf" srcId="{0A4C3F4A-98AC-4015-990C-4B86A276DD42}" destId="{7EF8FC80-4799-44D7-99C6-9F9B47BDC19B}" srcOrd="3" destOrd="0" presId="urn:microsoft.com/office/officeart/2005/8/layout/vList5"/>
    <dgm:cxn modelId="{E181C3A5-D5AE-4485-8390-A5A93B76BAB5}" type="presParOf" srcId="{0A4C3F4A-98AC-4015-990C-4B86A276DD42}" destId="{D18CB952-F092-4A54-96B4-2423E32B313F}" srcOrd="4" destOrd="0" presId="urn:microsoft.com/office/officeart/2005/8/layout/vList5"/>
    <dgm:cxn modelId="{6A596009-BF3F-4753-BFEB-C17C7367F87C}" type="presParOf" srcId="{D18CB952-F092-4A54-96B4-2423E32B313F}" destId="{24324A4C-C48A-4410-9EDA-1286E3478E93}" srcOrd="0" destOrd="0" presId="urn:microsoft.com/office/officeart/2005/8/layout/vList5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04C7228-8503-4327-ADD8-37F7F8F72574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1A2C9D3A-EB4E-455E-8498-C82D686F96DC}">
      <dgm:prSet phldrT="[Texto]" custT="1"/>
      <dgm:spPr/>
      <dgm:t>
        <a:bodyPr/>
        <a:lstStyle/>
        <a:p>
          <a:pPr algn="l"/>
          <a:r>
            <a:rPr lang="es-CL" sz="2400" b="1" dirty="0" smtClean="0"/>
            <a:t>COMPROMISOS DE GESTION</a:t>
          </a:r>
          <a:endParaRPr lang="es-CL" sz="2400" b="1" dirty="0"/>
        </a:p>
      </dgm:t>
    </dgm:pt>
    <dgm:pt modelId="{C102AF64-5C50-4C62-A242-50FC42CCB7CF}" type="parTrans" cxnId="{D02E67CC-5ED0-4E5B-B308-777F045B960D}">
      <dgm:prSet/>
      <dgm:spPr/>
      <dgm:t>
        <a:bodyPr/>
        <a:lstStyle/>
        <a:p>
          <a:endParaRPr lang="es-CL"/>
        </a:p>
      </dgm:t>
    </dgm:pt>
    <dgm:pt modelId="{8080722F-8515-41E3-8052-E079E0CF847C}" type="sibTrans" cxnId="{D02E67CC-5ED0-4E5B-B308-777F045B960D}">
      <dgm:prSet/>
      <dgm:spPr/>
      <dgm:t>
        <a:bodyPr/>
        <a:lstStyle/>
        <a:p>
          <a:endParaRPr lang="es-CL"/>
        </a:p>
      </dgm:t>
    </dgm:pt>
    <dgm:pt modelId="{8FCD2F2A-0E5B-46D4-9340-968128D2980B}">
      <dgm:prSet phldrT="[Texto]" custT="1"/>
      <dgm:spPr/>
      <dgm:t>
        <a:bodyPr/>
        <a:lstStyle/>
        <a:p>
          <a:r>
            <a:rPr lang="es-CL" sz="1400" b="1" dirty="0" smtClean="0">
              <a:solidFill>
                <a:schemeClr val="tx2">
                  <a:lumMod val="50000"/>
                </a:schemeClr>
              </a:solidFill>
            </a:rPr>
            <a:t>GESTION DE PABELLONES QUIRURGICOS</a:t>
          </a:r>
          <a:endParaRPr lang="es-CL" sz="1400" b="1" dirty="0">
            <a:solidFill>
              <a:schemeClr val="tx2">
                <a:lumMod val="50000"/>
              </a:schemeClr>
            </a:solidFill>
          </a:endParaRPr>
        </a:p>
      </dgm:t>
    </dgm:pt>
    <dgm:pt modelId="{44D52960-B0F3-4645-9E81-D82290CFF2B0}" type="parTrans" cxnId="{99C09422-0C8F-402F-9590-9B7C67981636}">
      <dgm:prSet/>
      <dgm:spPr/>
      <dgm:t>
        <a:bodyPr/>
        <a:lstStyle/>
        <a:p>
          <a:endParaRPr lang="es-CL"/>
        </a:p>
      </dgm:t>
    </dgm:pt>
    <dgm:pt modelId="{E0FC734A-7B73-458C-9EA1-F6266D71FC98}" type="sibTrans" cxnId="{99C09422-0C8F-402F-9590-9B7C67981636}">
      <dgm:prSet/>
      <dgm:spPr/>
      <dgm:t>
        <a:bodyPr/>
        <a:lstStyle/>
        <a:p>
          <a:endParaRPr lang="es-CL"/>
        </a:p>
      </dgm:t>
    </dgm:pt>
    <dgm:pt modelId="{58665A42-C1D5-4E69-8B96-F62A90B63FFC}">
      <dgm:prSet phldrT="[Texto]" custT="1"/>
      <dgm:spPr/>
      <dgm:t>
        <a:bodyPr/>
        <a:lstStyle/>
        <a:p>
          <a:r>
            <a:rPr lang="es-CL" sz="1400" b="1" dirty="0" smtClean="0">
              <a:solidFill>
                <a:schemeClr val="tx2">
                  <a:lumMod val="50000"/>
                </a:schemeClr>
              </a:solidFill>
            </a:rPr>
            <a:t>REMUNERACION Y CONTROL DE HORAS EXTRAS</a:t>
          </a:r>
          <a:endParaRPr lang="es-CL" sz="1400" b="1" dirty="0">
            <a:solidFill>
              <a:schemeClr val="tx2">
                <a:lumMod val="50000"/>
              </a:schemeClr>
            </a:solidFill>
          </a:endParaRPr>
        </a:p>
      </dgm:t>
    </dgm:pt>
    <dgm:pt modelId="{063DA7C2-B1B5-4618-8013-801626E0FB65}" type="parTrans" cxnId="{1C305854-E610-4103-9E3E-F77DA1653FE9}">
      <dgm:prSet/>
      <dgm:spPr/>
      <dgm:t>
        <a:bodyPr/>
        <a:lstStyle/>
        <a:p>
          <a:endParaRPr lang="es-CL"/>
        </a:p>
      </dgm:t>
    </dgm:pt>
    <dgm:pt modelId="{BC90A001-4B86-418B-8C9B-C03956CE9A0E}" type="sibTrans" cxnId="{1C305854-E610-4103-9E3E-F77DA1653FE9}">
      <dgm:prSet/>
      <dgm:spPr/>
      <dgm:t>
        <a:bodyPr/>
        <a:lstStyle/>
        <a:p>
          <a:endParaRPr lang="es-CL"/>
        </a:p>
      </dgm:t>
    </dgm:pt>
    <dgm:pt modelId="{E852B545-6CE4-46AB-836D-8741CEA394D4}">
      <dgm:prSet phldrT="[Texto]" custT="1"/>
      <dgm:spPr/>
      <dgm:t>
        <a:bodyPr/>
        <a:lstStyle/>
        <a:p>
          <a:pPr algn="l"/>
          <a:r>
            <a:rPr lang="es-CL" sz="2000" b="1" dirty="0" smtClean="0"/>
            <a:t>AUDITORÍA MINISTERIAL</a:t>
          </a:r>
          <a:endParaRPr lang="es-CL" sz="2000" b="1" dirty="0"/>
        </a:p>
      </dgm:t>
    </dgm:pt>
    <dgm:pt modelId="{BAC19B43-63B0-42F6-AC87-3150F86708C3}" type="parTrans" cxnId="{72FF2EF6-3BBC-4585-9219-92FAA36D9588}">
      <dgm:prSet/>
      <dgm:spPr/>
      <dgm:t>
        <a:bodyPr/>
        <a:lstStyle/>
        <a:p>
          <a:endParaRPr lang="es-CL"/>
        </a:p>
      </dgm:t>
    </dgm:pt>
    <dgm:pt modelId="{CDEE744E-5361-411F-AF43-916533561D31}" type="sibTrans" cxnId="{72FF2EF6-3BBC-4585-9219-92FAA36D9588}">
      <dgm:prSet/>
      <dgm:spPr/>
      <dgm:t>
        <a:bodyPr/>
        <a:lstStyle/>
        <a:p>
          <a:endParaRPr lang="es-CL"/>
        </a:p>
      </dgm:t>
    </dgm:pt>
    <dgm:pt modelId="{43A7D5D7-BBB2-4FBB-AF56-4F9BB0E39C16}">
      <dgm:prSet phldrT="[Texto]" custT="1"/>
      <dgm:spPr/>
      <dgm:t>
        <a:bodyPr/>
        <a:lstStyle/>
        <a:p>
          <a:r>
            <a:rPr lang="es-CL" sz="1400" b="1" dirty="0" smtClean="0">
              <a:solidFill>
                <a:schemeClr val="tx2">
                  <a:lumMod val="50000"/>
                </a:schemeClr>
              </a:solidFill>
            </a:rPr>
            <a:t>PLAN DE RETIRO</a:t>
          </a:r>
          <a:endParaRPr lang="es-CL" sz="1400" b="1" dirty="0">
            <a:solidFill>
              <a:schemeClr val="tx2">
                <a:lumMod val="50000"/>
              </a:schemeClr>
            </a:solidFill>
          </a:endParaRPr>
        </a:p>
      </dgm:t>
    </dgm:pt>
    <dgm:pt modelId="{308C33E3-D07F-4267-A62B-8A115E389E5F}" type="parTrans" cxnId="{396C3892-E091-4358-B345-07060C62BAD9}">
      <dgm:prSet/>
      <dgm:spPr/>
      <dgm:t>
        <a:bodyPr/>
        <a:lstStyle/>
        <a:p>
          <a:endParaRPr lang="es-CL"/>
        </a:p>
      </dgm:t>
    </dgm:pt>
    <dgm:pt modelId="{E44AEEC8-3E51-4792-ADEF-25F82871F76A}" type="sibTrans" cxnId="{396C3892-E091-4358-B345-07060C62BAD9}">
      <dgm:prSet/>
      <dgm:spPr/>
      <dgm:t>
        <a:bodyPr/>
        <a:lstStyle/>
        <a:p>
          <a:endParaRPr lang="es-CL"/>
        </a:p>
      </dgm:t>
    </dgm:pt>
    <dgm:pt modelId="{AA023B6B-163F-4FF4-A858-9FE2D720DE48}">
      <dgm:prSet phldrT="[Texto]" custT="1"/>
      <dgm:spPr/>
      <dgm:t>
        <a:bodyPr/>
        <a:lstStyle/>
        <a:p>
          <a:r>
            <a:rPr lang="es-CL" sz="1400" b="1" dirty="0" smtClean="0">
              <a:solidFill>
                <a:schemeClr val="tx2">
                  <a:lumMod val="50000"/>
                </a:schemeClr>
              </a:solidFill>
            </a:rPr>
            <a:t>EVALUACION DE LICENCIAS MEDICAS</a:t>
          </a:r>
          <a:endParaRPr lang="es-CL" sz="1400" b="1" dirty="0">
            <a:solidFill>
              <a:schemeClr val="tx2">
                <a:lumMod val="50000"/>
              </a:schemeClr>
            </a:solidFill>
          </a:endParaRPr>
        </a:p>
      </dgm:t>
    </dgm:pt>
    <dgm:pt modelId="{5584D27C-52BB-4862-A045-1CC00934C3B4}" type="parTrans" cxnId="{80E5D2C4-30D1-44B3-8AF4-7C52B9DAB5AC}">
      <dgm:prSet/>
      <dgm:spPr/>
      <dgm:t>
        <a:bodyPr/>
        <a:lstStyle/>
        <a:p>
          <a:endParaRPr lang="es-CL"/>
        </a:p>
      </dgm:t>
    </dgm:pt>
    <dgm:pt modelId="{6D25BA7E-0991-4814-BAB9-6AE2F8807671}" type="sibTrans" cxnId="{80E5D2C4-30D1-44B3-8AF4-7C52B9DAB5AC}">
      <dgm:prSet/>
      <dgm:spPr/>
      <dgm:t>
        <a:bodyPr/>
        <a:lstStyle/>
        <a:p>
          <a:endParaRPr lang="es-CL"/>
        </a:p>
      </dgm:t>
    </dgm:pt>
    <dgm:pt modelId="{301A4E35-12F9-44E6-8016-15228BABCCEE}">
      <dgm:prSet phldrT="[Texto]" custT="1"/>
      <dgm:spPr/>
      <dgm:t>
        <a:bodyPr/>
        <a:lstStyle/>
        <a:p>
          <a:r>
            <a:rPr lang="es-CL" sz="1400" b="1" dirty="0" smtClean="0">
              <a:solidFill>
                <a:schemeClr val="tx2">
                  <a:lumMod val="50000"/>
                </a:schemeClr>
              </a:solidFill>
            </a:rPr>
            <a:t>LICITACIONES</a:t>
          </a:r>
          <a:endParaRPr lang="es-CL" sz="1400" b="1" dirty="0">
            <a:solidFill>
              <a:schemeClr val="tx2">
                <a:lumMod val="50000"/>
              </a:schemeClr>
            </a:solidFill>
          </a:endParaRPr>
        </a:p>
      </dgm:t>
    </dgm:pt>
    <dgm:pt modelId="{91CF06BE-F623-40B1-B01E-C01D37B75824}" type="parTrans" cxnId="{BEF68B67-F079-4D0F-8591-6E0993841386}">
      <dgm:prSet/>
      <dgm:spPr/>
      <dgm:t>
        <a:bodyPr/>
        <a:lstStyle/>
        <a:p>
          <a:endParaRPr lang="es-CL"/>
        </a:p>
      </dgm:t>
    </dgm:pt>
    <dgm:pt modelId="{40DD5562-84F4-4268-9C95-359E812736F6}" type="sibTrans" cxnId="{BEF68B67-F079-4D0F-8591-6E0993841386}">
      <dgm:prSet/>
      <dgm:spPr/>
      <dgm:t>
        <a:bodyPr/>
        <a:lstStyle/>
        <a:p>
          <a:endParaRPr lang="es-CL"/>
        </a:p>
      </dgm:t>
    </dgm:pt>
    <dgm:pt modelId="{774990B3-81CD-4C51-B39B-BBDC75D7BC09}">
      <dgm:prSet phldrT="[Texto]" custT="1"/>
      <dgm:spPr/>
      <dgm:t>
        <a:bodyPr/>
        <a:lstStyle/>
        <a:p>
          <a:r>
            <a:rPr lang="es-CL" sz="1400" b="1" dirty="0" smtClean="0">
              <a:solidFill>
                <a:schemeClr val="tx2">
                  <a:lumMod val="50000"/>
                </a:schemeClr>
              </a:solidFill>
            </a:rPr>
            <a:t>DISMINUCION DE COSTOS DE PRESTACIONES</a:t>
          </a:r>
          <a:endParaRPr lang="es-CL" sz="1400" b="1" dirty="0">
            <a:solidFill>
              <a:schemeClr val="tx2">
                <a:lumMod val="50000"/>
              </a:schemeClr>
            </a:solidFill>
          </a:endParaRPr>
        </a:p>
      </dgm:t>
    </dgm:pt>
    <dgm:pt modelId="{0600F2B6-2141-4F4C-97F7-BAA2DD2E1C1A}" type="parTrans" cxnId="{F4640119-BBBE-434A-9D28-ADAA459DD70F}">
      <dgm:prSet/>
      <dgm:spPr/>
      <dgm:t>
        <a:bodyPr/>
        <a:lstStyle/>
        <a:p>
          <a:endParaRPr lang="es-CL"/>
        </a:p>
      </dgm:t>
    </dgm:pt>
    <dgm:pt modelId="{24325CCF-6EEB-4F68-8938-C95F796C3671}" type="sibTrans" cxnId="{F4640119-BBBE-434A-9D28-ADAA459DD70F}">
      <dgm:prSet/>
      <dgm:spPr/>
      <dgm:t>
        <a:bodyPr/>
        <a:lstStyle/>
        <a:p>
          <a:endParaRPr lang="es-CL"/>
        </a:p>
      </dgm:t>
    </dgm:pt>
    <dgm:pt modelId="{9C45E0DC-0176-435B-93B8-D75DBE7ED41A}">
      <dgm:prSet/>
      <dgm:spPr/>
      <dgm:t>
        <a:bodyPr/>
        <a:lstStyle/>
        <a:p>
          <a:endParaRPr lang="es-CL" sz="700"/>
        </a:p>
      </dgm:t>
    </dgm:pt>
    <dgm:pt modelId="{6BDF4006-39A9-461E-BA1C-A5BB5DC9FBC5}" type="parTrans" cxnId="{4E3E962E-2090-4969-B1D1-247DB9B57D45}">
      <dgm:prSet/>
      <dgm:spPr/>
      <dgm:t>
        <a:bodyPr/>
        <a:lstStyle/>
        <a:p>
          <a:endParaRPr lang="es-CL"/>
        </a:p>
      </dgm:t>
    </dgm:pt>
    <dgm:pt modelId="{E1D2E4D5-CDA2-405F-ACF2-ECDA13BE6AFE}" type="sibTrans" cxnId="{4E3E962E-2090-4969-B1D1-247DB9B57D45}">
      <dgm:prSet/>
      <dgm:spPr/>
      <dgm:t>
        <a:bodyPr/>
        <a:lstStyle/>
        <a:p>
          <a:endParaRPr lang="es-CL"/>
        </a:p>
      </dgm:t>
    </dgm:pt>
    <dgm:pt modelId="{389E5105-9C26-4A28-AED8-84022A16B723}">
      <dgm:prSet custT="1"/>
      <dgm:spPr/>
      <dgm:t>
        <a:bodyPr/>
        <a:lstStyle/>
        <a:p>
          <a:r>
            <a:rPr lang="es-CL" sz="1400" b="1" dirty="0" smtClean="0">
              <a:solidFill>
                <a:schemeClr val="tx2">
                  <a:lumMod val="50000"/>
                </a:schemeClr>
              </a:solidFill>
            </a:rPr>
            <a:t>CONTRATACIÓN Y COMPRAS PÚBLICAS.</a:t>
          </a:r>
          <a:endParaRPr lang="es-CL" sz="1400" b="1" dirty="0">
            <a:solidFill>
              <a:schemeClr val="tx2">
                <a:lumMod val="50000"/>
              </a:schemeClr>
            </a:solidFill>
          </a:endParaRPr>
        </a:p>
      </dgm:t>
    </dgm:pt>
    <dgm:pt modelId="{FF4F0679-9097-4499-B20C-C307F8782BD3}" type="parTrans" cxnId="{0AFD0C00-FEFD-407B-9A95-999D01180844}">
      <dgm:prSet/>
      <dgm:spPr/>
      <dgm:t>
        <a:bodyPr/>
        <a:lstStyle/>
        <a:p>
          <a:endParaRPr lang="es-CL"/>
        </a:p>
      </dgm:t>
    </dgm:pt>
    <dgm:pt modelId="{5962C49B-2B39-4364-95B7-93E11D37FEA6}" type="sibTrans" cxnId="{0AFD0C00-FEFD-407B-9A95-999D01180844}">
      <dgm:prSet/>
      <dgm:spPr/>
      <dgm:t>
        <a:bodyPr/>
        <a:lstStyle/>
        <a:p>
          <a:endParaRPr lang="es-CL"/>
        </a:p>
      </dgm:t>
    </dgm:pt>
    <dgm:pt modelId="{042C97C2-21AD-48AD-A710-DB66F9FD781A}">
      <dgm:prSet custT="1"/>
      <dgm:spPr/>
      <dgm:t>
        <a:bodyPr/>
        <a:lstStyle/>
        <a:p>
          <a:r>
            <a:rPr lang="es-CL" sz="1400" b="1" dirty="0" smtClean="0">
              <a:solidFill>
                <a:schemeClr val="tx2">
                  <a:lumMod val="50000"/>
                </a:schemeClr>
              </a:solidFill>
            </a:rPr>
            <a:t>CONTRATACIONES.</a:t>
          </a:r>
          <a:endParaRPr lang="es-CL" sz="1400" b="1" dirty="0">
            <a:solidFill>
              <a:schemeClr val="tx2">
                <a:lumMod val="50000"/>
              </a:schemeClr>
            </a:solidFill>
          </a:endParaRPr>
        </a:p>
      </dgm:t>
    </dgm:pt>
    <dgm:pt modelId="{1D250D15-52C9-4DCB-A9A2-97EF219E0675}" type="parTrans" cxnId="{7636F295-8F8A-4010-A018-D6FD45509AAE}">
      <dgm:prSet/>
      <dgm:spPr/>
      <dgm:t>
        <a:bodyPr/>
        <a:lstStyle/>
        <a:p>
          <a:endParaRPr lang="es-CL"/>
        </a:p>
      </dgm:t>
    </dgm:pt>
    <dgm:pt modelId="{570E9895-0DC7-4827-8C1A-407E3A41FBAF}" type="sibTrans" cxnId="{7636F295-8F8A-4010-A018-D6FD45509AAE}">
      <dgm:prSet/>
      <dgm:spPr/>
      <dgm:t>
        <a:bodyPr/>
        <a:lstStyle/>
        <a:p>
          <a:endParaRPr lang="es-CL"/>
        </a:p>
      </dgm:t>
    </dgm:pt>
    <dgm:pt modelId="{F0563C36-718C-4992-9616-6D0A67B3ED94}">
      <dgm:prSet custT="1"/>
      <dgm:spPr/>
      <dgm:t>
        <a:bodyPr/>
        <a:lstStyle/>
        <a:p>
          <a:r>
            <a:rPr lang="es-CL" sz="1400" b="1" dirty="0" smtClean="0">
              <a:solidFill>
                <a:schemeClr val="tx2">
                  <a:lumMod val="50000"/>
                </a:schemeClr>
              </a:solidFill>
            </a:rPr>
            <a:t>RESOLUCIÓN EXENTA ADULTERADA.</a:t>
          </a:r>
          <a:endParaRPr lang="es-CL" sz="1400" b="1" dirty="0">
            <a:solidFill>
              <a:schemeClr val="tx2">
                <a:lumMod val="50000"/>
              </a:schemeClr>
            </a:solidFill>
          </a:endParaRPr>
        </a:p>
      </dgm:t>
    </dgm:pt>
    <dgm:pt modelId="{77FDF0E5-1045-4931-8AFF-EFF86967ACC9}" type="parTrans" cxnId="{D00B8286-0BA3-4355-8262-1514E2E44DDB}">
      <dgm:prSet/>
      <dgm:spPr/>
      <dgm:t>
        <a:bodyPr/>
        <a:lstStyle/>
        <a:p>
          <a:endParaRPr lang="es-CL"/>
        </a:p>
      </dgm:t>
    </dgm:pt>
    <dgm:pt modelId="{170E5970-082B-414A-AA6B-906839827631}" type="sibTrans" cxnId="{D00B8286-0BA3-4355-8262-1514E2E44DDB}">
      <dgm:prSet/>
      <dgm:spPr/>
      <dgm:t>
        <a:bodyPr/>
        <a:lstStyle/>
        <a:p>
          <a:endParaRPr lang="es-CL"/>
        </a:p>
      </dgm:t>
    </dgm:pt>
    <dgm:pt modelId="{9C851E39-5EFE-485A-A67C-D0CC3A1162B6}">
      <dgm:prSet custT="1"/>
      <dgm:spPr/>
      <dgm:t>
        <a:bodyPr/>
        <a:lstStyle/>
        <a:p>
          <a:r>
            <a:rPr lang="es-CL" sz="1400" b="1" dirty="0" smtClean="0">
              <a:solidFill>
                <a:schemeClr val="tx2">
                  <a:lumMod val="50000"/>
                </a:schemeClr>
              </a:solidFill>
            </a:rPr>
            <a:t>ARRIENDO DE CAFETERÍAS.</a:t>
          </a:r>
          <a:endParaRPr lang="es-CL" sz="1400" b="1" dirty="0">
            <a:solidFill>
              <a:schemeClr val="tx2">
                <a:lumMod val="50000"/>
              </a:schemeClr>
            </a:solidFill>
          </a:endParaRPr>
        </a:p>
      </dgm:t>
    </dgm:pt>
    <dgm:pt modelId="{416C7CE4-CC37-4FED-A56C-8470691A8D3E}" type="parTrans" cxnId="{31ECD651-33B3-4A5E-9077-CAEB96221C31}">
      <dgm:prSet/>
      <dgm:spPr/>
      <dgm:t>
        <a:bodyPr/>
        <a:lstStyle/>
        <a:p>
          <a:endParaRPr lang="es-CL"/>
        </a:p>
      </dgm:t>
    </dgm:pt>
    <dgm:pt modelId="{D4B985A2-682F-43D6-A759-3DE71B2E6B30}" type="sibTrans" cxnId="{31ECD651-33B3-4A5E-9077-CAEB96221C31}">
      <dgm:prSet/>
      <dgm:spPr/>
      <dgm:t>
        <a:bodyPr/>
        <a:lstStyle/>
        <a:p>
          <a:endParaRPr lang="es-CL"/>
        </a:p>
      </dgm:t>
    </dgm:pt>
    <dgm:pt modelId="{2D1C831D-7C0A-4CFB-8D03-CEB7A5EB4D8B}">
      <dgm:prSet custT="1"/>
      <dgm:spPr/>
      <dgm:t>
        <a:bodyPr/>
        <a:lstStyle/>
        <a:p>
          <a:r>
            <a:rPr lang="es-CL" sz="1400" b="1" dirty="0" smtClean="0">
              <a:solidFill>
                <a:schemeClr val="tx2">
                  <a:lumMod val="50000"/>
                </a:schemeClr>
              </a:solidFill>
            </a:rPr>
            <a:t>DISMINUCIÓN DE CANON DE ARRIENDO. </a:t>
          </a:r>
          <a:endParaRPr lang="es-CL" sz="1400" b="1" dirty="0">
            <a:solidFill>
              <a:schemeClr val="tx2">
                <a:lumMod val="50000"/>
              </a:schemeClr>
            </a:solidFill>
          </a:endParaRPr>
        </a:p>
      </dgm:t>
    </dgm:pt>
    <dgm:pt modelId="{17D7AB69-5092-48D6-8591-A8595C9BF4E8}" type="parTrans" cxnId="{40DD58AB-BB77-488A-B275-764F5B0980D2}">
      <dgm:prSet/>
      <dgm:spPr/>
      <dgm:t>
        <a:bodyPr/>
        <a:lstStyle/>
        <a:p>
          <a:endParaRPr lang="es-CL"/>
        </a:p>
      </dgm:t>
    </dgm:pt>
    <dgm:pt modelId="{C1B8083D-C1F1-4C1B-B57D-3CE5E172C324}" type="sibTrans" cxnId="{40DD58AB-BB77-488A-B275-764F5B0980D2}">
      <dgm:prSet/>
      <dgm:spPr/>
      <dgm:t>
        <a:bodyPr/>
        <a:lstStyle/>
        <a:p>
          <a:endParaRPr lang="es-CL"/>
        </a:p>
      </dgm:t>
    </dgm:pt>
    <dgm:pt modelId="{8BEA0C0C-F817-4A72-9CAC-09A6C0E8FF1D}">
      <dgm:prSet custT="1"/>
      <dgm:spPr/>
      <dgm:t>
        <a:bodyPr/>
        <a:lstStyle/>
        <a:p>
          <a:r>
            <a:rPr lang="es-CL" sz="1400" b="1" dirty="0" smtClean="0">
              <a:solidFill>
                <a:schemeClr val="tx2">
                  <a:lumMod val="50000"/>
                </a:schemeClr>
              </a:solidFill>
            </a:rPr>
            <a:t>CARPETA DE CONTENIDO DE PERSONAL.</a:t>
          </a:r>
          <a:endParaRPr lang="es-CL" sz="1400" b="1" dirty="0">
            <a:solidFill>
              <a:schemeClr val="tx2">
                <a:lumMod val="50000"/>
              </a:schemeClr>
            </a:solidFill>
          </a:endParaRPr>
        </a:p>
      </dgm:t>
    </dgm:pt>
    <dgm:pt modelId="{3F5A52B5-2A79-4367-9A74-C9D7C7C4A2F0}" type="parTrans" cxnId="{608B1363-ECDA-4E76-81E1-A619D2D4D62C}">
      <dgm:prSet/>
      <dgm:spPr/>
      <dgm:t>
        <a:bodyPr/>
        <a:lstStyle/>
        <a:p>
          <a:endParaRPr lang="es-CL"/>
        </a:p>
      </dgm:t>
    </dgm:pt>
    <dgm:pt modelId="{D4E5B096-AA78-404C-9A21-8B67D4B3E959}" type="sibTrans" cxnId="{608B1363-ECDA-4E76-81E1-A619D2D4D62C}">
      <dgm:prSet/>
      <dgm:spPr/>
      <dgm:t>
        <a:bodyPr/>
        <a:lstStyle/>
        <a:p>
          <a:endParaRPr lang="es-CL"/>
        </a:p>
      </dgm:t>
    </dgm:pt>
    <dgm:pt modelId="{771CD8A5-F605-4437-AC38-A91D7A6DA7EB}">
      <dgm:prSet custT="1"/>
      <dgm:spPr/>
      <dgm:t>
        <a:bodyPr/>
        <a:lstStyle/>
        <a:p>
          <a:r>
            <a:rPr lang="es-CL" sz="1400" b="1" dirty="0" smtClean="0">
              <a:solidFill>
                <a:schemeClr val="tx2">
                  <a:lumMod val="50000"/>
                </a:schemeClr>
              </a:solidFill>
            </a:rPr>
            <a:t>FACULTADES DEL DIRECTOR (S) DEL HOSPITAL DIPRECA.</a:t>
          </a:r>
          <a:endParaRPr lang="es-CL" sz="1400" b="1" dirty="0">
            <a:solidFill>
              <a:schemeClr val="tx2">
                <a:lumMod val="50000"/>
              </a:schemeClr>
            </a:solidFill>
          </a:endParaRPr>
        </a:p>
      </dgm:t>
    </dgm:pt>
    <dgm:pt modelId="{715607F7-0ACE-41C7-B1FF-9B2D855D3BD8}" type="parTrans" cxnId="{596DB44B-BC0E-4783-A226-DC19E60E332C}">
      <dgm:prSet/>
      <dgm:spPr/>
      <dgm:t>
        <a:bodyPr/>
        <a:lstStyle/>
        <a:p>
          <a:endParaRPr lang="es-CL"/>
        </a:p>
      </dgm:t>
    </dgm:pt>
    <dgm:pt modelId="{F2EC9AF4-7B25-46BA-ABBB-A57F5ADE8C87}" type="sibTrans" cxnId="{596DB44B-BC0E-4783-A226-DC19E60E332C}">
      <dgm:prSet/>
      <dgm:spPr/>
      <dgm:t>
        <a:bodyPr/>
        <a:lstStyle/>
        <a:p>
          <a:endParaRPr lang="es-CL"/>
        </a:p>
      </dgm:t>
    </dgm:pt>
    <dgm:pt modelId="{64A30401-5643-473F-949F-094ED68E40E6}">
      <dgm:prSet custT="1"/>
      <dgm:spPr/>
      <dgm:t>
        <a:bodyPr/>
        <a:lstStyle/>
        <a:p>
          <a:r>
            <a:rPr lang="es-CL" sz="1400" b="1" dirty="0" smtClean="0">
              <a:solidFill>
                <a:schemeClr val="tx2">
                  <a:lumMod val="50000"/>
                </a:schemeClr>
              </a:solidFill>
            </a:rPr>
            <a:t>ÓRDENES DE COMPRA</a:t>
          </a:r>
          <a:endParaRPr lang="es-CL" sz="1400" b="1" dirty="0">
            <a:solidFill>
              <a:schemeClr val="tx2">
                <a:lumMod val="50000"/>
              </a:schemeClr>
            </a:solidFill>
          </a:endParaRPr>
        </a:p>
      </dgm:t>
    </dgm:pt>
    <dgm:pt modelId="{7C050C21-31C2-4BF4-9E1F-46CCEDFFA31C}" type="parTrans" cxnId="{A3DC4DA6-EDC2-4B97-954E-DC374E4A95DE}">
      <dgm:prSet/>
      <dgm:spPr/>
      <dgm:t>
        <a:bodyPr/>
        <a:lstStyle/>
        <a:p>
          <a:endParaRPr lang="es-CL"/>
        </a:p>
      </dgm:t>
    </dgm:pt>
    <dgm:pt modelId="{4A0B9035-11B9-4681-982F-CC1F79570094}" type="sibTrans" cxnId="{A3DC4DA6-EDC2-4B97-954E-DC374E4A95DE}">
      <dgm:prSet/>
      <dgm:spPr/>
      <dgm:t>
        <a:bodyPr/>
        <a:lstStyle/>
        <a:p>
          <a:endParaRPr lang="es-CL"/>
        </a:p>
      </dgm:t>
    </dgm:pt>
    <dgm:pt modelId="{B30B253F-2FC3-47D8-BF14-113C4F183193}">
      <dgm:prSet custT="1"/>
      <dgm:spPr/>
      <dgm:t>
        <a:bodyPr/>
        <a:lstStyle/>
        <a:p>
          <a:r>
            <a:rPr lang="es-CL" sz="1400" b="1" dirty="0" smtClean="0">
              <a:solidFill>
                <a:schemeClr val="tx2">
                  <a:lumMod val="50000"/>
                </a:schemeClr>
              </a:solidFill>
            </a:rPr>
            <a:t>INEXISTENCIA DE UN MANUAL DE COMPRAS.</a:t>
          </a:r>
          <a:endParaRPr lang="es-CL" sz="1400" b="1" dirty="0">
            <a:solidFill>
              <a:schemeClr val="tx2">
                <a:lumMod val="50000"/>
              </a:schemeClr>
            </a:solidFill>
          </a:endParaRPr>
        </a:p>
      </dgm:t>
    </dgm:pt>
    <dgm:pt modelId="{C9B17553-BBA5-4200-9A6B-452DF3E109B7}" type="parTrans" cxnId="{30EF16F2-F216-450D-9C54-0AF1EED9B925}">
      <dgm:prSet/>
      <dgm:spPr/>
    </dgm:pt>
    <dgm:pt modelId="{3BB68D4E-99A7-4DEE-8D12-56F6E8C2E78A}" type="sibTrans" cxnId="{30EF16F2-F216-450D-9C54-0AF1EED9B925}">
      <dgm:prSet/>
      <dgm:spPr/>
    </dgm:pt>
    <dgm:pt modelId="{A0892AF4-036C-41CD-9E40-2D248EEAD0CC}">
      <dgm:prSet custT="1"/>
      <dgm:spPr/>
      <dgm:t>
        <a:bodyPr/>
        <a:lstStyle/>
        <a:p>
          <a:r>
            <a:rPr lang="es-CL" sz="1400" b="1" dirty="0" smtClean="0">
              <a:solidFill>
                <a:schemeClr val="tx2">
                  <a:lumMod val="50000"/>
                </a:schemeClr>
              </a:solidFill>
            </a:rPr>
            <a:t>CONTROL INTERNO DE PROCESOS DE LICITACIÓN.</a:t>
          </a:r>
          <a:endParaRPr lang="es-CL" sz="1400" b="1" dirty="0">
            <a:solidFill>
              <a:schemeClr val="tx2">
                <a:lumMod val="50000"/>
              </a:schemeClr>
            </a:solidFill>
          </a:endParaRPr>
        </a:p>
      </dgm:t>
    </dgm:pt>
    <dgm:pt modelId="{D6DFAF58-A714-4250-A6C4-06C4CC98352B}" type="parTrans" cxnId="{A934CEC3-9D8F-4E81-A597-33F193B9DD70}">
      <dgm:prSet/>
      <dgm:spPr/>
    </dgm:pt>
    <dgm:pt modelId="{BB9002EC-6B7D-4347-BC72-AEFA506A9961}" type="sibTrans" cxnId="{A934CEC3-9D8F-4E81-A597-33F193B9DD70}">
      <dgm:prSet/>
      <dgm:spPr/>
    </dgm:pt>
    <dgm:pt modelId="{00E6B372-8C97-428D-8078-B39752E02074}">
      <dgm:prSet custT="1"/>
      <dgm:spPr/>
      <dgm:t>
        <a:bodyPr/>
        <a:lstStyle/>
        <a:p>
          <a:r>
            <a:rPr lang="es-CL" sz="1400" b="1" dirty="0" smtClean="0">
              <a:solidFill>
                <a:schemeClr val="tx2">
                  <a:lumMod val="50000"/>
                </a:schemeClr>
              </a:solidFill>
            </a:rPr>
            <a:t>BASES TÉCNICAS.</a:t>
          </a:r>
          <a:endParaRPr lang="es-CL" sz="1400" b="1" dirty="0">
            <a:solidFill>
              <a:schemeClr val="tx2">
                <a:lumMod val="50000"/>
              </a:schemeClr>
            </a:solidFill>
          </a:endParaRPr>
        </a:p>
      </dgm:t>
    </dgm:pt>
    <dgm:pt modelId="{7EF59ED2-A9BB-459A-B344-21865445433C}" type="parTrans" cxnId="{D2155328-84F7-4916-8132-A190CBDF9F3A}">
      <dgm:prSet/>
      <dgm:spPr/>
    </dgm:pt>
    <dgm:pt modelId="{A6677648-8005-4E25-B69A-997126E71058}" type="sibTrans" cxnId="{D2155328-84F7-4916-8132-A190CBDF9F3A}">
      <dgm:prSet/>
      <dgm:spPr/>
    </dgm:pt>
    <dgm:pt modelId="{187FDAED-EA7C-4403-80C0-53415A567C8C}" type="pres">
      <dgm:prSet presAssocID="{D04C7228-8503-4327-ADD8-37F7F8F7257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C069C2E5-7BF2-40E0-BAE7-FCB391581097}" type="pres">
      <dgm:prSet presAssocID="{1A2C9D3A-EB4E-455E-8498-C82D686F96DC}" presName="linNode" presStyleCnt="0"/>
      <dgm:spPr/>
    </dgm:pt>
    <dgm:pt modelId="{FAEEE154-772C-4240-BDB8-C801D56E2AD8}" type="pres">
      <dgm:prSet presAssocID="{1A2C9D3A-EB4E-455E-8498-C82D686F96DC}" presName="parentText" presStyleLbl="node1" presStyleIdx="0" presStyleCnt="2" custScaleY="78779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89A860C4-43BF-4A09-89E7-2F10AF0101DC}" type="pres">
      <dgm:prSet presAssocID="{1A2C9D3A-EB4E-455E-8498-C82D686F96DC}" presName="descendantText" presStyleLbl="alignAccFollowNode1" presStyleIdx="0" presStyleCnt="2" custScaleY="75558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7D1B3CBB-90B7-4E58-A8DC-709D5AFB8DB2}" type="pres">
      <dgm:prSet presAssocID="{8080722F-8515-41E3-8052-E079E0CF847C}" presName="sp" presStyleCnt="0"/>
      <dgm:spPr/>
    </dgm:pt>
    <dgm:pt modelId="{14DB348B-B298-48A1-87F6-8271FEDBAF90}" type="pres">
      <dgm:prSet presAssocID="{E852B545-6CE4-46AB-836D-8741CEA394D4}" presName="linNode" presStyleCnt="0"/>
      <dgm:spPr/>
    </dgm:pt>
    <dgm:pt modelId="{9FE5C271-6F32-4413-9615-14AF36AD8FFE}" type="pres">
      <dgm:prSet presAssocID="{E852B545-6CE4-46AB-836D-8741CEA394D4}" presName="parentText" presStyleLbl="node1" presStyleIdx="1" presStyleCnt="2" custScaleY="66598" custLinFactNeighborX="-543" custLinFactNeighborY="849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BAA209DC-2F5B-4F6E-BB9C-D9D38B49F051}" type="pres">
      <dgm:prSet presAssocID="{E852B545-6CE4-46AB-836D-8741CEA394D4}" presName="descendantText" presStyleLbl="alignAccFollowNode1" presStyleIdx="1" presStyleCnt="2" custScaleY="111769" custLinFactNeighborX="7542" custLinFactNeighborY="127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40DD58AB-BB77-488A-B275-764F5B0980D2}" srcId="{E852B545-6CE4-46AB-836D-8741CEA394D4}" destId="{2D1C831D-7C0A-4CFB-8D03-CEB7A5EB4D8B}" srcOrd="9" destOrd="0" parTransId="{17D7AB69-5092-48D6-8591-A8595C9BF4E8}" sibTransId="{C1B8083D-C1F1-4C1B-B57D-3CE5E172C324}"/>
    <dgm:cxn modelId="{596DB44B-BC0E-4783-A226-DC19E60E332C}" srcId="{E852B545-6CE4-46AB-836D-8741CEA394D4}" destId="{771CD8A5-F605-4437-AC38-A91D7A6DA7EB}" srcOrd="11" destOrd="0" parTransId="{715607F7-0ACE-41C7-B1FF-9B2D855D3BD8}" sibTransId="{F2EC9AF4-7B25-46BA-ABBB-A57F5ADE8C87}"/>
    <dgm:cxn modelId="{A3DC4DA6-EDC2-4B97-954E-DC374E4A95DE}" srcId="{E852B545-6CE4-46AB-836D-8741CEA394D4}" destId="{64A30401-5643-473F-949F-094ED68E40E6}" srcOrd="2" destOrd="0" parTransId="{7C050C21-31C2-4BF4-9E1F-46CCEDFFA31C}" sibTransId="{4A0B9035-11B9-4681-982F-CC1F79570094}"/>
    <dgm:cxn modelId="{34EF2C3D-7042-45D5-8F84-C24FB0B08D76}" type="presOf" srcId="{389E5105-9C26-4A28-AED8-84022A16B723}" destId="{BAA209DC-2F5B-4F6E-BB9C-D9D38B49F051}" srcOrd="0" destOrd="1" presId="urn:microsoft.com/office/officeart/2005/8/layout/vList5"/>
    <dgm:cxn modelId="{49E08930-2367-4AE7-973F-C0B6F7B697F8}" type="presOf" srcId="{D04C7228-8503-4327-ADD8-37F7F8F72574}" destId="{187FDAED-EA7C-4403-80C0-53415A567C8C}" srcOrd="0" destOrd="0" presId="urn:microsoft.com/office/officeart/2005/8/layout/vList5"/>
    <dgm:cxn modelId="{99C09422-0C8F-402F-9590-9B7C67981636}" srcId="{1A2C9D3A-EB4E-455E-8498-C82D686F96DC}" destId="{8FCD2F2A-0E5B-46D4-9340-968128D2980B}" srcOrd="0" destOrd="0" parTransId="{44D52960-B0F3-4645-9E81-D82290CFF2B0}" sibTransId="{E0FC734A-7B73-458C-9EA1-F6266D71FC98}"/>
    <dgm:cxn modelId="{72FF2EF6-3BBC-4585-9219-92FAA36D9588}" srcId="{D04C7228-8503-4327-ADD8-37F7F8F72574}" destId="{E852B545-6CE4-46AB-836D-8741CEA394D4}" srcOrd="1" destOrd="0" parTransId="{BAC19B43-63B0-42F6-AC87-3150F86708C3}" sibTransId="{CDEE744E-5361-411F-AF43-916533561D31}"/>
    <dgm:cxn modelId="{5EE9CAFF-A126-49F3-85A3-2FEF0C164B34}" type="presOf" srcId="{771CD8A5-F605-4437-AC38-A91D7A6DA7EB}" destId="{BAA209DC-2F5B-4F6E-BB9C-D9D38B49F051}" srcOrd="0" destOrd="11" presId="urn:microsoft.com/office/officeart/2005/8/layout/vList5"/>
    <dgm:cxn modelId="{4E3E962E-2090-4969-B1D1-247DB9B57D45}" srcId="{E852B545-6CE4-46AB-836D-8741CEA394D4}" destId="{9C45E0DC-0176-435B-93B8-D75DBE7ED41A}" srcOrd="0" destOrd="0" parTransId="{6BDF4006-39A9-461E-BA1C-A5BB5DC9FBC5}" sibTransId="{E1D2E4D5-CDA2-405F-ACF2-ECDA13BE6AFE}"/>
    <dgm:cxn modelId="{D13762BB-54F3-4581-AB16-6AB816EEFDFA}" type="presOf" srcId="{1A2C9D3A-EB4E-455E-8498-C82D686F96DC}" destId="{FAEEE154-772C-4240-BDB8-C801D56E2AD8}" srcOrd="0" destOrd="0" presId="urn:microsoft.com/office/officeart/2005/8/layout/vList5"/>
    <dgm:cxn modelId="{0AFD0C00-FEFD-407B-9A95-999D01180844}" srcId="{E852B545-6CE4-46AB-836D-8741CEA394D4}" destId="{389E5105-9C26-4A28-AED8-84022A16B723}" srcOrd="1" destOrd="0" parTransId="{FF4F0679-9097-4499-B20C-C307F8782BD3}" sibTransId="{5962C49B-2B39-4364-95B7-93E11D37FEA6}"/>
    <dgm:cxn modelId="{1C305854-E610-4103-9E3E-F77DA1653FE9}" srcId="{1A2C9D3A-EB4E-455E-8498-C82D686F96DC}" destId="{58665A42-C1D5-4E69-8B96-F62A90B63FFC}" srcOrd="1" destOrd="0" parTransId="{063DA7C2-B1B5-4618-8013-801626E0FB65}" sibTransId="{BC90A001-4B86-418B-8C9B-C03956CE9A0E}"/>
    <dgm:cxn modelId="{D00B8286-0BA3-4355-8262-1514E2E44DDB}" srcId="{E852B545-6CE4-46AB-836D-8741CEA394D4}" destId="{F0563C36-718C-4992-9616-6D0A67B3ED94}" srcOrd="7" destOrd="0" parTransId="{77FDF0E5-1045-4931-8AFF-EFF86967ACC9}" sibTransId="{170E5970-082B-414A-AA6B-906839827631}"/>
    <dgm:cxn modelId="{8684F746-2015-4BCC-8944-446DF273FFED}" type="presOf" srcId="{43A7D5D7-BBB2-4FBB-AF56-4F9BB0E39C16}" destId="{89A860C4-43BF-4A09-89E7-2F10AF0101DC}" srcOrd="0" destOrd="2" presId="urn:microsoft.com/office/officeart/2005/8/layout/vList5"/>
    <dgm:cxn modelId="{649304EF-C59A-41A3-90F1-1873C1761411}" type="presOf" srcId="{AA023B6B-163F-4FF4-A858-9FE2D720DE48}" destId="{89A860C4-43BF-4A09-89E7-2F10AF0101DC}" srcOrd="0" destOrd="3" presId="urn:microsoft.com/office/officeart/2005/8/layout/vList5"/>
    <dgm:cxn modelId="{BEF68B67-F079-4D0F-8591-6E0993841386}" srcId="{1A2C9D3A-EB4E-455E-8498-C82D686F96DC}" destId="{301A4E35-12F9-44E6-8016-15228BABCCEE}" srcOrd="4" destOrd="0" parTransId="{91CF06BE-F623-40B1-B01E-C01D37B75824}" sibTransId="{40DD5562-84F4-4268-9C95-359E812736F6}"/>
    <dgm:cxn modelId="{30EF16F2-F216-450D-9C54-0AF1EED9B925}" srcId="{E852B545-6CE4-46AB-836D-8741CEA394D4}" destId="{B30B253F-2FC3-47D8-BF14-113C4F183193}" srcOrd="3" destOrd="0" parTransId="{C9B17553-BBA5-4200-9A6B-452DF3E109B7}" sibTransId="{3BB68D4E-99A7-4DEE-8D12-56F6E8C2E78A}"/>
    <dgm:cxn modelId="{689CA8B9-E084-4D84-AC53-D330AAD1AEB0}" type="presOf" srcId="{8FCD2F2A-0E5B-46D4-9340-968128D2980B}" destId="{89A860C4-43BF-4A09-89E7-2F10AF0101DC}" srcOrd="0" destOrd="0" presId="urn:microsoft.com/office/officeart/2005/8/layout/vList5"/>
    <dgm:cxn modelId="{608B1363-ECDA-4E76-81E1-A619D2D4D62C}" srcId="{E852B545-6CE4-46AB-836D-8741CEA394D4}" destId="{8BEA0C0C-F817-4A72-9CAC-09A6C0E8FF1D}" srcOrd="10" destOrd="0" parTransId="{3F5A52B5-2A79-4367-9A74-C9D7C7C4A2F0}" sibTransId="{D4E5B096-AA78-404C-9A21-8B67D4B3E959}"/>
    <dgm:cxn modelId="{C2D21596-9E0D-4A88-8BE5-574787F6D0B1}" type="presOf" srcId="{B30B253F-2FC3-47D8-BF14-113C4F183193}" destId="{BAA209DC-2F5B-4F6E-BB9C-D9D38B49F051}" srcOrd="0" destOrd="3" presId="urn:microsoft.com/office/officeart/2005/8/layout/vList5"/>
    <dgm:cxn modelId="{F4640119-BBBE-434A-9D28-ADAA459DD70F}" srcId="{1A2C9D3A-EB4E-455E-8498-C82D686F96DC}" destId="{774990B3-81CD-4C51-B39B-BBDC75D7BC09}" srcOrd="5" destOrd="0" parTransId="{0600F2B6-2141-4F4C-97F7-BAA2DD2E1C1A}" sibTransId="{24325CCF-6EEB-4F68-8938-C95F796C3671}"/>
    <dgm:cxn modelId="{396C3892-E091-4358-B345-07060C62BAD9}" srcId="{1A2C9D3A-EB4E-455E-8498-C82D686F96DC}" destId="{43A7D5D7-BBB2-4FBB-AF56-4F9BB0E39C16}" srcOrd="2" destOrd="0" parTransId="{308C33E3-D07F-4267-A62B-8A115E389E5F}" sibTransId="{E44AEEC8-3E51-4792-ADEF-25F82871F76A}"/>
    <dgm:cxn modelId="{93683D1F-F139-4D35-81DF-92B003CA51E3}" type="presOf" srcId="{9C851E39-5EFE-485A-A67C-D0CC3A1162B6}" destId="{BAA209DC-2F5B-4F6E-BB9C-D9D38B49F051}" srcOrd="0" destOrd="8" presId="urn:microsoft.com/office/officeart/2005/8/layout/vList5"/>
    <dgm:cxn modelId="{D99980BD-DBB7-4C6A-ABF9-24653B909414}" type="presOf" srcId="{F0563C36-718C-4992-9616-6D0A67B3ED94}" destId="{BAA209DC-2F5B-4F6E-BB9C-D9D38B49F051}" srcOrd="0" destOrd="7" presId="urn:microsoft.com/office/officeart/2005/8/layout/vList5"/>
    <dgm:cxn modelId="{D02E67CC-5ED0-4E5B-B308-777F045B960D}" srcId="{D04C7228-8503-4327-ADD8-37F7F8F72574}" destId="{1A2C9D3A-EB4E-455E-8498-C82D686F96DC}" srcOrd="0" destOrd="0" parTransId="{C102AF64-5C50-4C62-A242-50FC42CCB7CF}" sibTransId="{8080722F-8515-41E3-8052-E079E0CF847C}"/>
    <dgm:cxn modelId="{B9014A77-EF2D-4BF9-AB1F-A23FDEB5D05D}" type="presOf" srcId="{E852B545-6CE4-46AB-836D-8741CEA394D4}" destId="{9FE5C271-6F32-4413-9615-14AF36AD8FFE}" srcOrd="0" destOrd="0" presId="urn:microsoft.com/office/officeart/2005/8/layout/vList5"/>
    <dgm:cxn modelId="{8A6DC0A0-BF39-4945-ADB3-2D315F775894}" type="presOf" srcId="{774990B3-81CD-4C51-B39B-BBDC75D7BC09}" destId="{89A860C4-43BF-4A09-89E7-2F10AF0101DC}" srcOrd="0" destOrd="5" presId="urn:microsoft.com/office/officeart/2005/8/layout/vList5"/>
    <dgm:cxn modelId="{7636F295-8F8A-4010-A018-D6FD45509AAE}" srcId="{E852B545-6CE4-46AB-836D-8741CEA394D4}" destId="{042C97C2-21AD-48AD-A710-DB66F9FD781A}" srcOrd="6" destOrd="0" parTransId="{1D250D15-52C9-4DCB-A9A2-97EF219E0675}" sibTransId="{570E9895-0DC7-4827-8C1A-407E3A41FBAF}"/>
    <dgm:cxn modelId="{7322E9EA-E73D-4597-80BF-15EF05E3ADC8}" type="presOf" srcId="{8BEA0C0C-F817-4A72-9CAC-09A6C0E8FF1D}" destId="{BAA209DC-2F5B-4F6E-BB9C-D9D38B49F051}" srcOrd="0" destOrd="10" presId="urn:microsoft.com/office/officeart/2005/8/layout/vList5"/>
    <dgm:cxn modelId="{B6EEC004-F0D8-45A3-8BDB-28C86F923223}" type="presOf" srcId="{00E6B372-8C97-428D-8078-B39752E02074}" destId="{BAA209DC-2F5B-4F6E-BB9C-D9D38B49F051}" srcOrd="0" destOrd="5" presId="urn:microsoft.com/office/officeart/2005/8/layout/vList5"/>
    <dgm:cxn modelId="{5190E442-E767-4F29-B4F7-F81AF51AE1BD}" type="presOf" srcId="{58665A42-C1D5-4E69-8B96-F62A90B63FFC}" destId="{89A860C4-43BF-4A09-89E7-2F10AF0101DC}" srcOrd="0" destOrd="1" presId="urn:microsoft.com/office/officeart/2005/8/layout/vList5"/>
    <dgm:cxn modelId="{5799F868-18BF-4AA4-9E59-D9F5D2101948}" type="presOf" srcId="{64A30401-5643-473F-949F-094ED68E40E6}" destId="{BAA209DC-2F5B-4F6E-BB9C-D9D38B49F051}" srcOrd="0" destOrd="2" presId="urn:microsoft.com/office/officeart/2005/8/layout/vList5"/>
    <dgm:cxn modelId="{D2155328-84F7-4916-8132-A190CBDF9F3A}" srcId="{E852B545-6CE4-46AB-836D-8741CEA394D4}" destId="{00E6B372-8C97-428D-8078-B39752E02074}" srcOrd="5" destOrd="0" parTransId="{7EF59ED2-A9BB-459A-B344-21865445433C}" sibTransId="{A6677648-8005-4E25-B69A-997126E71058}"/>
    <dgm:cxn modelId="{1D596DFA-4732-4009-B34D-BAA7AC7CE721}" type="presOf" srcId="{042C97C2-21AD-48AD-A710-DB66F9FD781A}" destId="{BAA209DC-2F5B-4F6E-BB9C-D9D38B49F051}" srcOrd="0" destOrd="6" presId="urn:microsoft.com/office/officeart/2005/8/layout/vList5"/>
    <dgm:cxn modelId="{AB5B8304-3F03-4DD0-8BDF-95A61E41BFB7}" type="presOf" srcId="{A0892AF4-036C-41CD-9E40-2D248EEAD0CC}" destId="{BAA209DC-2F5B-4F6E-BB9C-D9D38B49F051}" srcOrd="0" destOrd="4" presId="urn:microsoft.com/office/officeart/2005/8/layout/vList5"/>
    <dgm:cxn modelId="{814FA957-93F0-4BDD-8A3D-068C62ADEEE0}" type="presOf" srcId="{301A4E35-12F9-44E6-8016-15228BABCCEE}" destId="{89A860C4-43BF-4A09-89E7-2F10AF0101DC}" srcOrd="0" destOrd="4" presId="urn:microsoft.com/office/officeart/2005/8/layout/vList5"/>
    <dgm:cxn modelId="{164BC29C-3BAE-4921-AE46-6453D8B1AE09}" type="presOf" srcId="{9C45E0DC-0176-435B-93B8-D75DBE7ED41A}" destId="{BAA209DC-2F5B-4F6E-BB9C-D9D38B49F051}" srcOrd="0" destOrd="0" presId="urn:microsoft.com/office/officeart/2005/8/layout/vList5"/>
    <dgm:cxn modelId="{A934CEC3-9D8F-4E81-A597-33F193B9DD70}" srcId="{E852B545-6CE4-46AB-836D-8741CEA394D4}" destId="{A0892AF4-036C-41CD-9E40-2D248EEAD0CC}" srcOrd="4" destOrd="0" parTransId="{D6DFAF58-A714-4250-A6C4-06C4CC98352B}" sibTransId="{BB9002EC-6B7D-4347-BC72-AEFA506A9961}"/>
    <dgm:cxn modelId="{80E5D2C4-30D1-44B3-8AF4-7C52B9DAB5AC}" srcId="{1A2C9D3A-EB4E-455E-8498-C82D686F96DC}" destId="{AA023B6B-163F-4FF4-A858-9FE2D720DE48}" srcOrd="3" destOrd="0" parTransId="{5584D27C-52BB-4862-A045-1CC00934C3B4}" sibTransId="{6D25BA7E-0991-4814-BAB9-6AE2F8807671}"/>
    <dgm:cxn modelId="{31ECD651-33B3-4A5E-9077-CAEB96221C31}" srcId="{E852B545-6CE4-46AB-836D-8741CEA394D4}" destId="{9C851E39-5EFE-485A-A67C-D0CC3A1162B6}" srcOrd="8" destOrd="0" parTransId="{416C7CE4-CC37-4FED-A56C-8470691A8D3E}" sibTransId="{D4B985A2-682F-43D6-A759-3DE71B2E6B30}"/>
    <dgm:cxn modelId="{B9D28D2A-63B2-4D87-8A15-0D75FC7DE945}" type="presOf" srcId="{2D1C831D-7C0A-4CFB-8D03-CEB7A5EB4D8B}" destId="{BAA209DC-2F5B-4F6E-BB9C-D9D38B49F051}" srcOrd="0" destOrd="9" presId="urn:microsoft.com/office/officeart/2005/8/layout/vList5"/>
    <dgm:cxn modelId="{B673FEC6-4955-4B2E-ACE7-864224A80BBC}" type="presParOf" srcId="{187FDAED-EA7C-4403-80C0-53415A567C8C}" destId="{C069C2E5-7BF2-40E0-BAE7-FCB391581097}" srcOrd="0" destOrd="0" presId="urn:microsoft.com/office/officeart/2005/8/layout/vList5"/>
    <dgm:cxn modelId="{395CEDAD-BA0F-4F4E-B2D9-168D370504CF}" type="presParOf" srcId="{C069C2E5-7BF2-40E0-BAE7-FCB391581097}" destId="{FAEEE154-772C-4240-BDB8-C801D56E2AD8}" srcOrd="0" destOrd="0" presId="urn:microsoft.com/office/officeart/2005/8/layout/vList5"/>
    <dgm:cxn modelId="{C49D0C7F-B028-4511-928B-A38500421FCB}" type="presParOf" srcId="{C069C2E5-7BF2-40E0-BAE7-FCB391581097}" destId="{89A860C4-43BF-4A09-89E7-2F10AF0101DC}" srcOrd="1" destOrd="0" presId="urn:microsoft.com/office/officeart/2005/8/layout/vList5"/>
    <dgm:cxn modelId="{612EC933-914C-47FE-AC0E-F2F67B7C2438}" type="presParOf" srcId="{187FDAED-EA7C-4403-80C0-53415A567C8C}" destId="{7D1B3CBB-90B7-4E58-A8DC-709D5AFB8DB2}" srcOrd="1" destOrd="0" presId="urn:microsoft.com/office/officeart/2005/8/layout/vList5"/>
    <dgm:cxn modelId="{1ADE9618-A283-494E-8F51-AA824E667021}" type="presParOf" srcId="{187FDAED-EA7C-4403-80C0-53415A567C8C}" destId="{14DB348B-B298-48A1-87F6-8271FEDBAF90}" srcOrd="2" destOrd="0" presId="urn:microsoft.com/office/officeart/2005/8/layout/vList5"/>
    <dgm:cxn modelId="{EB021133-19F8-4F1C-92A3-155ECFECB9A9}" type="presParOf" srcId="{14DB348B-B298-48A1-87F6-8271FEDBAF90}" destId="{9FE5C271-6F32-4413-9615-14AF36AD8FFE}" srcOrd="0" destOrd="0" presId="urn:microsoft.com/office/officeart/2005/8/layout/vList5"/>
    <dgm:cxn modelId="{F2593EE0-39D1-45A0-8F69-60A595BC8C66}" type="presParOf" srcId="{14DB348B-B298-48A1-87F6-8271FEDBAF90}" destId="{BAA209DC-2F5B-4F6E-BB9C-D9D38B49F051}" srcOrd="1" destOrd="0" presId="urn:microsoft.com/office/officeart/2005/8/layout/vList5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31828F2-939B-4084-8DB8-6AD277B36791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30B9639E-9432-4401-838E-302405DAA99A}">
      <dgm:prSet phldrT="[Texto]"/>
      <dgm:spPr/>
      <dgm:t>
        <a:bodyPr/>
        <a:lstStyle/>
        <a:p>
          <a:pPr algn="l"/>
          <a:r>
            <a:rPr lang="es-CL" b="1" dirty="0" smtClean="0"/>
            <a:t>VENTA DE PRESTACIONES A FONASA</a:t>
          </a:r>
          <a:endParaRPr lang="es-CL" dirty="0"/>
        </a:p>
      </dgm:t>
    </dgm:pt>
    <dgm:pt modelId="{95F5F81A-2A8D-4A50-B1B4-32514E590244}" type="parTrans" cxnId="{B7A9B7DC-FF92-4C43-A18F-D72BE9DA0B18}">
      <dgm:prSet/>
      <dgm:spPr/>
      <dgm:t>
        <a:bodyPr/>
        <a:lstStyle/>
        <a:p>
          <a:endParaRPr lang="es-CL"/>
        </a:p>
      </dgm:t>
    </dgm:pt>
    <dgm:pt modelId="{1C77C8D3-CF9E-4192-AD07-DF8B31DAB6AD}" type="sibTrans" cxnId="{B7A9B7DC-FF92-4C43-A18F-D72BE9DA0B18}">
      <dgm:prSet/>
      <dgm:spPr/>
      <dgm:t>
        <a:bodyPr/>
        <a:lstStyle/>
        <a:p>
          <a:endParaRPr lang="es-CL"/>
        </a:p>
      </dgm:t>
    </dgm:pt>
    <dgm:pt modelId="{273650FC-5933-4575-9977-AB99C3DECD91}">
      <dgm:prSet phldrT="[Texto]" custT="1"/>
      <dgm:spPr/>
      <dgm:t>
        <a:bodyPr/>
        <a:lstStyle/>
        <a:p>
          <a:r>
            <a:rPr lang="es-CL" sz="1400" b="1" dirty="0" smtClean="0">
              <a:solidFill>
                <a:schemeClr val="tx2">
                  <a:lumMod val="50000"/>
                </a:schemeClr>
              </a:solidFill>
            </a:rPr>
            <a:t>LISTA DE ESPERA </a:t>
          </a:r>
        </a:p>
      </dgm:t>
    </dgm:pt>
    <dgm:pt modelId="{F92A71D7-5BAC-4783-8A36-0EC7F964D0A1}" type="parTrans" cxnId="{A3191002-B48A-4CF2-9011-09F122400191}">
      <dgm:prSet/>
      <dgm:spPr/>
      <dgm:t>
        <a:bodyPr/>
        <a:lstStyle/>
        <a:p>
          <a:endParaRPr lang="es-CL"/>
        </a:p>
      </dgm:t>
    </dgm:pt>
    <dgm:pt modelId="{DDDE3080-FFAD-47FE-8C1B-C777C95A2215}" type="sibTrans" cxnId="{A3191002-B48A-4CF2-9011-09F122400191}">
      <dgm:prSet/>
      <dgm:spPr/>
      <dgm:t>
        <a:bodyPr/>
        <a:lstStyle/>
        <a:p>
          <a:endParaRPr lang="es-CL"/>
        </a:p>
      </dgm:t>
    </dgm:pt>
    <dgm:pt modelId="{6701183A-C492-41F9-BB4E-F79D76C8E653}">
      <dgm:prSet phldrT="[Texto]"/>
      <dgm:spPr/>
      <dgm:t>
        <a:bodyPr/>
        <a:lstStyle/>
        <a:p>
          <a:pPr algn="l"/>
          <a:r>
            <a:rPr lang="es-CL" b="1" dirty="0" smtClean="0"/>
            <a:t>DETALLE DE FACTURA</a:t>
          </a:r>
          <a:endParaRPr lang="es-CL" dirty="0"/>
        </a:p>
      </dgm:t>
    </dgm:pt>
    <dgm:pt modelId="{A992754E-6460-4C39-8559-BC24EA50AD3E}" type="parTrans" cxnId="{0B3DCFBB-C6C2-42A0-9E9E-D00457AEE73F}">
      <dgm:prSet/>
      <dgm:spPr/>
      <dgm:t>
        <a:bodyPr/>
        <a:lstStyle/>
        <a:p>
          <a:endParaRPr lang="es-CL"/>
        </a:p>
      </dgm:t>
    </dgm:pt>
    <dgm:pt modelId="{40AD0261-FE52-4B4E-8A04-848C38DE3BA1}" type="sibTrans" cxnId="{0B3DCFBB-C6C2-42A0-9E9E-D00457AEE73F}">
      <dgm:prSet/>
      <dgm:spPr/>
      <dgm:t>
        <a:bodyPr/>
        <a:lstStyle/>
        <a:p>
          <a:endParaRPr lang="es-CL"/>
        </a:p>
      </dgm:t>
    </dgm:pt>
    <dgm:pt modelId="{8E230DC8-1C74-403C-BFE9-D8BB9D5BA240}">
      <dgm:prSet phldrT="[Texto]" custT="1"/>
      <dgm:spPr/>
      <dgm:t>
        <a:bodyPr/>
        <a:lstStyle/>
        <a:p>
          <a:r>
            <a:rPr lang="es-CL" sz="1400" b="1" dirty="0" smtClean="0">
              <a:solidFill>
                <a:schemeClr val="tx2">
                  <a:lumMod val="50000"/>
                </a:schemeClr>
              </a:solidFill>
            </a:rPr>
            <a:t>INCLUIR DETALLE DE INSUMOS Y MEDICAMENTOS EN FACTURACION MASIVA</a:t>
          </a:r>
          <a:endParaRPr lang="es-CL" sz="1400" b="1" dirty="0">
            <a:solidFill>
              <a:schemeClr val="tx2">
                <a:lumMod val="50000"/>
              </a:schemeClr>
            </a:solidFill>
          </a:endParaRPr>
        </a:p>
      </dgm:t>
    </dgm:pt>
    <dgm:pt modelId="{923D3821-2AE6-42DE-9137-646E69429CFC}" type="parTrans" cxnId="{0DF102FA-2030-4788-B30A-B7E2C363A7F6}">
      <dgm:prSet/>
      <dgm:spPr/>
      <dgm:t>
        <a:bodyPr/>
        <a:lstStyle/>
        <a:p>
          <a:endParaRPr lang="es-CL"/>
        </a:p>
      </dgm:t>
    </dgm:pt>
    <dgm:pt modelId="{4C926974-1463-4921-8633-466A66EB8A94}" type="sibTrans" cxnId="{0DF102FA-2030-4788-B30A-B7E2C363A7F6}">
      <dgm:prSet/>
      <dgm:spPr/>
      <dgm:t>
        <a:bodyPr/>
        <a:lstStyle/>
        <a:p>
          <a:endParaRPr lang="es-CL"/>
        </a:p>
      </dgm:t>
    </dgm:pt>
    <dgm:pt modelId="{B9B7C4C6-6FBB-4DF3-8FFE-2B9EB71F7878}">
      <dgm:prSet custT="1"/>
      <dgm:spPr/>
      <dgm:t>
        <a:bodyPr/>
        <a:lstStyle/>
        <a:p>
          <a:r>
            <a:rPr lang="es-CL" sz="1400" b="1" dirty="0" smtClean="0">
              <a:solidFill>
                <a:schemeClr val="tx2">
                  <a:lumMod val="50000"/>
                </a:schemeClr>
              </a:solidFill>
            </a:rPr>
            <a:t>CAPACIDAD</a:t>
          </a:r>
          <a:endParaRPr lang="es-CL" sz="1400" b="1" dirty="0">
            <a:solidFill>
              <a:schemeClr val="tx2">
                <a:lumMod val="50000"/>
              </a:schemeClr>
            </a:solidFill>
          </a:endParaRPr>
        </a:p>
      </dgm:t>
    </dgm:pt>
    <dgm:pt modelId="{CC90278B-003B-418B-A7AD-5B8621FBAA74}" type="parTrans" cxnId="{5922B2D5-3C69-47AC-A725-1DB9975C0B90}">
      <dgm:prSet/>
      <dgm:spPr/>
      <dgm:t>
        <a:bodyPr/>
        <a:lstStyle/>
        <a:p>
          <a:endParaRPr lang="es-CL"/>
        </a:p>
      </dgm:t>
    </dgm:pt>
    <dgm:pt modelId="{D6495361-3CD6-4ECB-BE25-CD941A58CE17}" type="sibTrans" cxnId="{5922B2D5-3C69-47AC-A725-1DB9975C0B90}">
      <dgm:prSet/>
      <dgm:spPr/>
      <dgm:t>
        <a:bodyPr/>
        <a:lstStyle/>
        <a:p>
          <a:endParaRPr lang="es-CL"/>
        </a:p>
      </dgm:t>
    </dgm:pt>
    <dgm:pt modelId="{EF1D9D6C-19B8-445A-9307-D2B24006B844}">
      <dgm:prSet custT="1"/>
      <dgm:spPr/>
      <dgm:t>
        <a:bodyPr/>
        <a:lstStyle/>
        <a:p>
          <a:endParaRPr lang="es-CL" sz="1400" b="1" dirty="0">
            <a:solidFill>
              <a:schemeClr val="tx2">
                <a:lumMod val="50000"/>
              </a:schemeClr>
            </a:solidFill>
          </a:endParaRPr>
        </a:p>
      </dgm:t>
    </dgm:pt>
    <dgm:pt modelId="{AECE37BC-866C-4496-9A8B-38C03E37DF59}" type="parTrans" cxnId="{681D16BF-8CB3-4F5B-8B00-A2BB5DA4EAD8}">
      <dgm:prSet/>
      <dgm:spPr/>
      <dgm:t>
        <a:bodyPr/>
        <a:lstStyle/>
        <a:p>
          <a:endParaRPr lang="es-CL"/>
        </a:p>
      </dgm:t>
    </dgm:pt>
    <dgm:pt modelId="{E69FB309-142E-49EF-B627-D4B90C32CFDB}" type="sibTrans" cxnId="{681D16BF-8CB3-4F5B-8B00-A2BB5DA4EAD8}">
      <dgm:prSet/>
      <dgm:spPr/>
      <dgm:t>
        <a:bodyPr/>
        <a:lstStyle/>
        <a:p>
          <a:endParaRPr lang="es-CL"/>
        </a:p>
      </dgm:t>
    </dgm:pt>
    <dgm:pt modelId="{31E55C4A-8181-42A9-A5D6-6D2B44A0B7CD}">
      <dgm:prSet phldrT="[Texto]"/>
      <dgm:spPr/>
      <dgm:t>
        <a:bodyPr/>
        <a:lstStyle/>
        <a:p>
          <a:pPr algn="l"/>
          <a:r>
            <a:rPr lang="es-CL" b="1" dirty="0" smtClean="0"/>
            <a:t>AUDITORÍA INTERNA</a:t>
          </a:r>
          <a:endParaRPr lang="es-CL" b="1" dirty="0"/>
        </a:p>
      </dgm:t>
    </dgm:pt>
    <dgm:pt modelId="{76756067-405E-4A27-A8A4-0684A407EA81}" type="parTrans" cxnId="{0D79C787-6DEE-4904-B45D-DB61343C9711}">
      <dgm:prSet/>
      <dgm:spPr/>
      <dgm:t>
        <a:bodyPr/>
        <a:lstStyle/>
        <a:p>
          <a:endParaRPr lang="es-CL"/>
        </a:p>
      </dgm:t>
    </dgm:pt>
    <dgm:pt modelId="{DDB43F60-5527-4A9A-B4C2-32E89D68B20C}" type="sibTrans" cxnId="{0D79C787-6DEE-4904-B45D-DB61343C9711}">
      <dgm:prSet/>
      <dgm:spPr/>
      <dgm:t>
        <a:bodyPr/>
        <a:lstStyle/>
        <a:p>
          <a:endParaRPr lang="es-CL"/>
        </a:p>
      </dgm:t>
    </dgm:pt>
    <dgm:pt modelId="{57AD4652-297B-4447-B005-54E168940EB0}">
      <dgm:prSet phldrT="[Texto]" custT="1"/>
      <dgm:spPr/>
      <dgm:t>
        <a:bodyPr/>
        <a:lstStyle/>
        <a:p>
          <a:r>
            <a:rPr lang="es-CL" sz="1400" b="1" dirty="0" smtClean="0">
              <a:solidFill>
                <a:schemeClr val="tx2">
                  <a:lumMod val="50000"/>
                </a:schemeClr>
              </a:solidFill>
            </a:rPr>
            <a:t>HORAS EXTRAS: REVISAR Y VERIFICAR EL CUMPLIMIENTO DE LAS LEYES Y NORMATIVAS VIGENTES EN EL PROCESO DE PAGO DE HORAS EXTRAS.</a:t>
          </a:r>
          <a:endParaRPr lang="es-CL" sz="1400" b="1" dirty="0">
            <a:solidFill>
              <a:schemeClr val="tx2">
                <a:lumMod val="50000"/>
              </a:schemeClr>
            </a:solidFill>
          </a:endParaRPr>
        </a:p>
      </dgm:t>
    </dgm:pt>
    <dgm:pt modelId="{EBEFBD87-D826-47EA-806D-74ACBE616AFA}" type="parTrans" cxnId="{B168E91F-F21F-462E-8A44-CBB887340B87}">
      <dgm:prSet/>
      <dgm:spPr/>
      <dgm:t>
        <a:bodyPr/>
        <a:lstStyle/>
        <a:p>
          <a:endParaRPr lang="es-CL"/>
        </a:p>
      </dgm:t>
    </dgm:pt>
    <dgm:pt modelId="{2A1DEBD5-BA68-408A-B9B1-6FD4D32CC03A}" type="sibTrans" cxnId="{B168E91F-F21F-462E-8A44-CBB887340B87}">
      <dgm:prSet/>
      <dgm:spPr/>
      <dgm:t>
        <a:bodyPr/>
        <a:lstStyle/>
        <a:p>
          <a:endParaRPr lang="es-CL"/>
        </a:p>
      </dgm:t>
    </dgm:pt>
    <dgm:pt modelId="{D73040AD-E562-4464-8B6D-3F3C31743121}">
      <dgm:prSet custT="1"/>
      <dgm:spPr/>
      <dgm:t>
        <a:bodyPr/>
        <a:lstStyle/>
        <a:p>
          <a:r>
            <a:rPr lang="es-CL" sz="1400" b="1" dirty="0" smtClean="0">
              <a:solidFill>
                <a:schemeClr val="tx2">
                  <a:lumMod val="50000"/>
                </a:schemeClr>
              </a:solidFill>
            </a:rPr>
            <a:t>LICITACIONES Y ÓRDENES DE COMPRAS 2014: DETERMINAR EL PORCENTAJE DE LICITACIONES ADJUDICADAS QUE FINALIZARON CON LA EMISIÓN DE LA ORDEN DE COMPRA Y LA ACEPTACIÓN DEL PROVEEDOR.</a:t>
          </a:r>
          <a:endParaRPr lang="es-CL" sz="1400" b="1" dirty="0">
            <a:solidFill>
              <a:schemeClr val="tx2">
                <a:lumMod val="50000"/>
              </a:schemeClr>
            </a:solidFill>
          </a:endParaRPr>
        </a:p>
      </dgm:t>
    </dgm:pt>
    <dgm:pt modelId="{D5ECF6BC-5521-4471-BF46-217DAAA95F9E}" type="parTrans" cxnId="{CB5693C6-91FB-4667-847B-4D685F6BCD01}">
      <dgm:prSet/>
      <dgm:spPr/>
      <dgm:t>
        <a:bodyPr/>
        <a:lstStyle/>
        <a:p>
          <a:endParaRPr lang="es-CL"/>
        </a:p>
      </dgm:t>
    </dgm:pt>
    <dgm:pt modelId="{C3AD9B5E-B60E-4271-8B59-4425ACF71A17}" type="sibTrans" cxnId="{CB5693C6-91FB-4667-847B-4D685F6BCD01}">
      <dgm:prSet/>
      <dgm:spPr/>
      <dgm:t>
        <a:bodyPr/>
        <a:lstStyle/>
        <a:p>
          <a:endParaRPr lang="es-CL"/>
        </a:p>
      </dgm:t>
    </dgm:pt>
    <dgm:pt modelId="{EDBF0C19-AAE5-4677-B531-1AD56F5457E7}">
      <dgm:prSet custT="1"/>
      <dgm:spPr/>
      <dgm:t>
        <a:bodyPr/>
        <a:lstStyle/>
        <a:p>
          <a:r>
            <a:rPr lang="es-CL" sz="1400" b="1" dirty="0" smtClean="0">
              <a:solidFill>
                <a:schemeClr val="tx2">
                  <a:lumMod val="50000"/>
                </a:schemeClr>
              </a:solidFill>
            </a:rPr>
            <a:t>INSUMOS EN CONSIGNACIÓN: VERIFICAR PROCEDIMIENTO UTILIZADO PARA EL USO DE INSUMOS EN CONSIGNACIÓN.</a:t>
          </a:r>
          <a:endParaRPr lang="es-CL" sz="1400" b="1" dirty="0">
            <a:solidFill>
              <a:schemeClr val="tx2">
                <a:lumMod val="50000"/>
              </a:schemeClr>
            </a:solidFill>
          </a:endParaRPr>
        </a:p>
      </dgm:t>
    </dgm:pt>
    <dgm:pt modelId="{362005CE-DB67-4CC5-B564-FBC6FEC17E1B}" type="parTrans" cxnId="{FA5CAD5E-5BBB-4548-AF88-031D1AA05CFF}">
      <dgm:prSet/>
      <dgm:spPr/>
      <dgm:t>
        <a:bodyPr/>
        <a:lstStyle/>
        <a:p>
          <a:endParaRPr lang="es-CL"/>
        </a:p>
      </dgm:t>
    </dgm:pt>
    <dgm:pt modelId="{A74D7B20-1F8B-436F-9C71-CBEE9E751F41}" type="sibTrans" cxnId="{FA5CAD5E-5BBB-4548-AF88-031D1AA05CFF}">
      <dgm:prSet/>
      <dgm:spPr/>
      <dgm:t>
        <a:bodyPr/>
        <a:lstStyle/>
        <a:p>
          <a:endParaRPr lang="es-CL"/>
        </a:p>
      </dgm:t>
    </dgm:pt>
    <dgm:pt modelId="{F5F41611-05F6-43B7-9749-3D3CC9641759}">
      <dgm:prSet custT="1"/>
      <dgm:spPr/>
      <dgm:t>
        <a:bodyPr/>
        <a:lstStyle/>
        <a:p>
          <a:r>
            <a:rPr lang="es-CL" sz="1400" b="1" dirty="0" smtClean="0">
              <a:solidFill>
                <a:schemeClr val="tx2">
                  <a:lumMod val="50000"/>
                </a:schemeClr>
              </a:solidFill>
            </a:rPr>
            <a:t>LICITACIÓN DE OBRAS CIVILES DEL HOSDIP: REVISAR Y ANALIZAR LAS OBRAS CIVILES QUE ADMINISTRA LA DIVISIÓN DE SERVICIOS DEL HOSDIP.</a:t>
          </a:r>
          <a:endParaRPr lang="es-CL" sz="1400" b="1" dirty="0">
            <a:solidFill>
              <a:schemeClr val="tx2">
                <a:lumMod val="50000"/>
              </a:schemeClr>
            </a:solidFill>
          </a:endParaRPr>
        </a:p>
      </dgm:t>
    </dgm:pt>
    <dgm:pt modelId="{7886DE19-89F7-41E5-9BC9-6A5E4BF6A877}" type="parTrans" cxnId="{6D9280BD-0E24-42AE-8F09-AB2716E5138D}">
      <dgm:prSet/>
      <dgm:spPr/>
      <dgm:t>
        <a:bodyPr/>
        <a:lstStyle/>
        <a:p>
          <a:endParaRPr lang="es-CL"/>
        </a:p>
      </dgm:t>
    </dgm:pt>
    <dgm:pt modelId="{BEF20B1E-70F4-4DDC-9A94-75DAA62B2989}" type="sibTrans" cxnId="{6D9280BD-0E24-42AE-8F09-AB2716E5138D}">
      <dgm:prSet/>
      <dgm:spPr/>
      <dgm:t>
        <a:bodyPr/>
        <a:lstStyle/>
        <a:p>
          <a:endParaRPr lang="es-CL"/>
        </a:p>
      </dgm:t>
    </dgm:pt>
    <dgm:pt modelId="{C33075A9-DFFF-40B7-97F9-2091ADE9CE0E}">
      <dgm:prSet phldrT="[Texto]" custT="1"/>
      <dgm:spPr/>
      <dgm:t>
        <a:bodyPr/>
        <a:lstStyle/>
        <a:p>
          <a:r>
            <a:rPr lang="es-CL" sz="1400" b="1" dirty="0" smtClean="0">
              <a:solidFill>
                <a:schemeClr val="tx2">
                  <a:lumMod val="50000"/>
                </a:schemeClr>
              </a:solidFill>
            </a:rPr>
            <a:t>EFECTO COBERTURA SEGURO DE SALUD</a:t>
          </a:r>
          <a:endParaRPr lang="es-CL" sz="1400" b="1" dirty="0">
            <a:solidFill>
              <a:schemeClr val="tx2">
                <a:lumMod val="50000"/>
              </a:schemeClr>
            </a:solidFill>
          </a:endParaRPr>
        </a:p>
      </dgm:t>
    </dgm:pt>
    <dgm:pt modelId="{01833D19-3A40-4046-984B-CB5E3C972CF8}" type="parTrans" cxnId="{A8783FB2-F526-4D3C-9D96-79C71E6F9BDB}">
      <dgm:prSet/>
      <dgm:spPr/>
      <dgm:t>
        <a:bodyPr/>
        <a:lstStyle/>
        <a:p>
          <a:endParaRPr lang="es-CL"/>
        </a:p>
      </dgm:t>
    </dgm:pt>
    <dgm:pt modelId="{24D1977D-3967-4E95-865B-8488A910D6B4}" type="sibTrans" cxnId="{A8783FB2-F526-4D3C-9D96-79C71E6F9BDB}">
      <dgm:prSet/>
      <dgm:spPr/>
      <dgm:t>
        <a:bodyPr/>
        <a:lstStyle/>
        <a:p>
          <a:endParaRPr lang="es-CL"/>
        </a:p>
      </dgm:t>
    </dgm:pt>
    <dgm:pt modelId="{8617D78E-131E-4342-A427-84E0A9315B47}" type="pres">
      <dgm:prSet presAssocID="{131828F2-939B-4084-8DB8-6AD277B3679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555B4F52-D1CC-4FE3-AAB1-7518270C9348}" type="pres">
      <dgm:prSet presAssocID="{31E55C4A-8181-42A9-A5D6-6D2B44A0B7CD}" presName="linNode" presStyleCnt="0"/>
      <dgm:spPr/>
    </dgm:pt>
    <dgm:pt modelId="{EA4DFEE2-18FD-4C58-ADE9-44C099CBB28F}" type="pres">
      <dgm:prSet presAssocID="{31E55C4A-8181-42A9-A5D6-6D2B44A0B7CD}" presName="parentText" presStyleLbl="node1" presStyleIdx="0" presStyleCnt="3" custLinFactNeighborX="-543" custLinFactNeighborY="2471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004B96B2-9000-45E7-B32F-6CB4D3E9DC44}" type="pres">
      <dgm:prSet presAssocID="{31E55C4A-8181-42A9-A5D6-6D2B44A0B7CD}" presName="descendantText" presStyleLbl="alignAccFollowNode1" presStyleIdx="0" presStyleCnt="3" custScaleY="169446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D674DAC4-0B77-4E70-8E9A-655CBE07B098}" type="pres">
      <dgm:prSet presAssocID="{DDB43F60-5527-4A9A-B4C2-32E89D68B20C}" presName="sp" presStyleCnt="0"/>
      <dgm:spPr/>
    </dgm:pt>
    <dgm:pt modelId="{046EC067-2698-43AC-A79C-AE06D40A143D}" type="pres">
      <dgm:prSet presAssocID="{30B9639E-9432-4401-838E-302405DAA99A}" presName="linNode" presStyleCnt="0"/>
      <dgm:spPr/>
    </dgm:pt>
    <dgm:pt modelId="{526072FB-442D-4DFB-B4AC-73536A1E9517}" type="pres">
      <dgm:prSet presAssocID="{30B9639E-9432-4401-838E-302405DAA99A}" presName="parentText" presStyleLbl="node1" presStyleIdx="1" presStyleCnt="3" custScaleY="59314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B8817917-612A-4787-9FDF-0F07EE88FC60}" type="pres">
      <dgm:prSet presAssocID="{30B9639E-9432-4401-838E-302405DAA99A}" presName="descendantText" presStyleLbl="alignAccFollowNode1" presStyleIdx="1" presStyleCnt="3" custScaleY="44518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B407C662-5DAB-42EE-AF4D-E9869BB6F824}" type="pres">
      <dgm:prSet presAssocID="{1C77C8D3-CF9E-4192-AD07-DF8B31DAB6AD}" presName="sp" presStyleCnt="0"/>
      <dgm:spPr/>
    </dgm:pt>
    <dgm:pt modelId="{0CE03568-5DA3-4787-8C3C-70B3D7136228}" type="pres">
      <dgm:prSet presAssocID="{6701183A-C492-41F9-BB4E-F79D76C8E653}" presName="linNode" presStyleCnt="0"/>
      <dgm:spPr/>
    </dgm:pt>
    <dgm:pt modelId="{70F95DB9-8FE1-44EA-A846-CD566BDB898C}" type="pres">
      <dgm:prSet presAssocID="{6701183A-C492-41F9-BB4E-F79D76C8E653}" presName="parentText" presStyleLbl="node1" presStyleIdx="2" presStyleCnt="3" custScaleY="39225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50BD5930-B878-415A-BEF4-F4A31E3A1E4E}" type="pres">
      <dgm:prSet presAssocID="{6701183A-C492-41F9-BB4E-F79D76C8E653}" presName="descendantText" presStyleLbl="alignAccFollowNode1" presStyleIdx="2" presStyleCnt="3" custScaleY="55545" custLinFactNeighborX="1274" custLinFactNeighborY="-1908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0D79C787-6DEE-4904-B45D-DB61343C9711}" srcId="{131828F2-939B-4084-8DB8-6AD277B36791}" destId="{31E55C4A-8181-42A9-A5D6-6D2B44A0B7CD}" srcOrd="0" destOrd="0" parTransId="{76756067-405E-4A27-A8A4-0684A407EA81}" sibTransId="{DDB43F60-5527-4A9A-B4C2-32E89D68B20C}"/>
    <dgm:cxn modelId="{E6E71335-ECAC-49AC-946B-DD85571117AE}" type="presOf" srcId="{31E55C4A-8181-42A9-A5D6-6D2B44A0B7CD}" destId="{EA4DFEE2-18FD-4C58-ADE9-44C099CBB28F}" srcOrd="0" destOrd="0" presId="urn:microsoft.com/office/officeart/2005/8/layout/vList5"/>
    <dgm:cxn modelId="{0B3DCFBB-C6C2-42A0-9E9E-D00457AEE73F}" srcId="{131828F2-939B-4084-8DB8-6AD277B36791}" destId="{6701183A-C492-41F9-BB4E-F79D76C8E653}" srcOrd="2" destOrd="0" parTransId="{A992754E-6460-4C39-8559-BC24EA50AD3E}" sibTransId="{40AD0261-FE52-4B4E-8A04-848C38DE3BA1}"/>
    <dgm:cxn modelId="{39CFA241-6D9C-45BA-9EBF-025A6CCBA818}" type="presOf" srcId="{F5F41611-05F6-43B7-9749-3D3CC9641759}" destId="{004B96B2-9000-45E7-B32F-6CB4D3E9DC44}" srcOrd="0" destOrd="3" presId="urn:microsoft.com/office/officeart/2005/8/layout/vList5"/>
    <dgm:cxn modelId="{35271492-0178-4ABC-ACCB-5B6418BB96C0}" type="presOf" srcId="{EDBF0C19-AAE5-4677-B531-1AD56F5457E7}" destId="{004B96B2-9000-45E7-B32F-6CB4D3E9DC44}" srcOrd="0" destOrd="2" presId="urn:microsoft.com/office/officeart/2005/8/layout/vList5"/>
    <dgm:cxn modelId="{9620A607-8096-41FE-A2B8-95FE33C52C57}" type="presOf" srcId="{C33075A9-DFFF-40B7-97F9-2091ADE9CE0E}" destId="{50BD5930-B878-415A-BEF4-F4A31E3A1E4E}" srcOrd="0" destOrd="1" presId="urn:microsoft.com/office/officeart/2005/8/layout/vList5"/>
    <dgm:cxn modelId="{5922B2D5-3C69-47AC-A725-1DB9975C0B90}" srcId="{30B9639E-9432-4401-838E-302405DAA99A}" destId="{B9B7C4C6-6FBB-4DF3-8FFE-2B9EB71F7878}" srcOrd="1" destOrd="0" parTransId="{CC90278B-003B-418B-A7AD-5B8621FBAA74}" sibTransId="{D6495361-3CD6-4ECB-BE25-CD941A58CE17}"/>
    <dgm:cxn modelId="{F7B89BDA-0582-43A3-8153-96867243CF9D}" type="presOf" srcId="{EF1D9D6C-19B8-445A-9307-D2B24006B844}" destId="{B8817917-612A-4787-9FDF-0F07EE88FC60}" srcOrd="0" destOrd="2" presId="urn:microsoft.com/office/officeart/2005/8/layout/vList5"/>
    <dgm:cxn modelId="{B168E91F-F21F-462E-8A44-CBB887340B87}" srcId="{31E55C4A-8181-42A9-A5D6-6D2B44A0B7CD}" destId="{57AD4652-297B-4447-B005-54E168940EB0}" srcOrd="0" destOrd="0" parTransId="{EBEFBD87-D826-47EA-806D-74ACBE616AFA}" sibTransId="{2A1DEBD5-BA68-408A-B9B1-6FD4D32CC03A}"/>
    <dgm:cxn modelId="{681D16BF-8CB3-4F5B-8B00-A2BB5DA4EAD8}" srcId="{30B9639E-9432-4401-838E-302405DAA99A}" destId="{EF1D9D6C-19B8-445A-9307-D2B24006B844}" srcOrd="2" destOrd="0" parTransId="{AECE37BC-866C-4496-9A8B-38C03E37DF59}" sibTransId="{E69FB309-142E-49EF-B627-D4B90C32CFDB}"/>
    <dgm:cxn modelId="{79703CDB-68C7-46A7-96DE-C2D94CEF7C4C}" type="presOf" srcId="{B9B7C4C6-6FBB-4DF3-8FFE-2B9EB71F7878}" destId="{B8817917-612A-4787-9FDF-0F07EE88FC60}" srcOrd="0" destOrd="1" presId="urn:microsoft.com/office/officeart/2005/8/layout/vList5"/>
    <dgm:cxn modelId="{72E88B2E-C242-4377-B49F-A0F9F22ECD11}" type="presOf" srcId="{D73040AD-E562-4464-8B6D-3F3C31743121}" destId="{004B96B2-9000-45E7-B32F-6CB4D3E9DC44}" srcOrd="0" destOrd="1" presId="urn:microsoft.com/office/officeart/2005/8/layout/vList5"/>
    <dgm:cxn modelId="{FA5CAD5E-5BBB-4548-AF88-031D1AA05CFF}" srcId="{31E55C4A-8181-42A9-A5D6-6D2B44A0B7CD}" destId="{EDBF0C19-AAE5-4677-B531-1AD56F5457E7}" srcOrd="2" destOrd="0" parTransId="{362005CE-DB67-4CC5-B564-FBC6FEC17E1B}" sibTransId="{A74D7B20-1F8B-436F-9C71-CBEE9E751F41}"/>
    <dgm:cxn modelId="{6D9280BD-0E24-42AE-8F09-AB2716E5138D}" srcId="{31E55C4A-8181-42A9-A5D6-6D2B44A0B7CD}" destId="{F5F41611-05F6-43B7-9749-3D3CC9641759}" srcOrd="3" destOrd="0" parTransId="{7886DE19-89F7-41E5-9BC9-6A5E4BF6A877}" sibTransId="{BEF20B1E-70F4-4DDC-9A94-75DAA62B2989}"/>
    <dgm:cxn modelId="{0DF102FA-2030-4788-B30A-B7E2C363A7F6}" srcId="{6701183A-C492-41F9-BB4E-F79D76C8E653}" destId="{8E230DC8-1C74-403C-BFE9-D8BB9D5BA240}" srcOrd="0" destOrd="0" parTransId="{923D3821-2AE6-42DE-9137-646E69429CFC}" sibTransId="{4C926974-1463-4921-8633-466A66EB8A94}"/>
    <dgm:cxn modelId="{A3191002-B48A-4CF2-9011-09F122400191}" srcId="{30B9639E-9432-4401-838E-302405DAA99A}" destId="{273650FC-5933-4575-9977-AB99C3DECD91}" srcOrd="0" destOrd="0" parTransId="{F92A71D7-5BAC-4783-8A36-0EC7F964D0A1}" sibTransId="{DDDE3080-FFAD-47FE-8C1B-C777C95A2215}"/>
    <dgm:cxn modelId="{D745FFFD-AFD5-4C31-95C8-DD361960A8A0}" type="presOf" srcId="{131828F2-939B-4084-8DB8-6AD277B36791}" destId="{8617D78E-131E-4342-A427-84E0A9315B47}" srcOrd="0" destOrd="0" presId="urn:microsoft.com/office/officeart/2005/8/layout/vList5"/>
    <dgm:cxn modelId="{4567B39B-9DDF-493C-9D1E-88ECDC8B6280}" type="presOf" srcId="{6701183A-C492-41F9-BB4E-F79D76C8E653}" destId="{70F95DB9-8FE1-44EA-A846-CD566BDB898C}" srcOrd="0" destOrd="0" presId="urn:microsoft.com/office/officeart/2005/8/layout/vList5"/>
    <dgm:cxn modelId="{B7A9B7DC-FF92-4C43-A18F-D72BE9DA0B18}" srcId="{131828F2-939B-4084-8DB8-6AD277B36791}" destId="{30B9639E-9432-4401-838E-302405DAA99A}" srcOrd="1" destOrd="0" parTransId="{95F5F81A-2A8D-4A50-B1B4-32514E590244}" sibTransId="{1C77C8D3-CF9E-4192-AD07-DF8B31DAB6AD}"/>
    <dgm:cxn modelId="{CB5693C6-91FB-4667-847B-4D685F6BCD01}" srcId="{31E55C4A-8181-42A9-A5D6-6D2B44A0B7CD}" destId="{D73040AD-E562-4464-8B6D-3F3C31743121}" srcOrd="1" destOrd="0" parTransId="{D5ECF6BC-5521-4471-BF46-217DAAA95F9E}" sibTransId="{C3AD9B5E-B60E-4271-8B59-4425ACF71A17}"/>
    <dgm:cxn modelId="{3744AB96-6C16-41CA-8204-72EB3F0431BF}" type="presOf" srcId="{8E230DC8-1C74-403C-BFE9-D8BB9D5BA240}" destId="{50BD5930-B878-415A-BEF4-F4A31E3A1E4E}" srcOrd="0" destOrd="0" presId="urn:microsoft.com/office/officeart/2005/8/layout/vList5"/>
    <dgm:cxn modelId="{C76306FE-6B20-4A39-BB91-9CC0CF68B7A5}" type="presOf" srcId="{273650FC-5933-4575-9977-AB99C3DECD91}" destId="{B8817917-612A-4787-9FDF-0F07EE88FC60}" srcOrd="0" destOrd="0" presId="urn:microsoft.com/office/officeart/2005/8/layout/vList5"/>
    <dgm:cxn modelId="{3385EEBC-F8AC-4E72-9514-8AEDA4C427B6}" type="presOf" srcId="{30B9639E-9432-4401-838E-302405DAA99A}" destId="{526072FB-442D-4DFB-B4AC-73536A1E9517}" srcOrd="0" destOrd="0" presId="urn:microsoft.com/office/officeart/2005/8/layout/vList5"/>
    <dgm:cxn modelId="{A8783FB2-F526-4D3C-9D96-79C71E6F9BDB}" srcId="{6701183A-C492-41F9-BB4E-F79D76C8E653}" destId="{C33075A9-DFFF-40B7-97F9-2091ADE9CE0E}" srcOrd="1" destOrd="0" parTransId="{01833D19-3A40-4046-984B-CB5E3C972CF8}" sibTransId="{24D1977D-3967-4E95-865B-8488A910D6B4}"/>
    <dgm:cxn modelId="{89B8B541-CA1A-4993-904A-6993EE9ACD9B}" type="presOf" srcId="{57AD4652-297B-4447-B005-54E168940EB0}" destId="{004B96B2-9000-45E7-B32F-6CB4D3E9DC44}" srcOrd="0" destOrd="0" presId="urn:microsoft.com/office/officeart/2005/8/layout/vList5"/>
    <dgm:cxn modelId="{A1E5536C-A5D5-42BB-BF57-8AC298AEF1D6}" type="presParOf" srcId="{8617D78E-131E-4342-A427-84E0A9315B47}" destId="{555B4F52-D1CC-4FE3-AAB1-7518270C9348}" srcOrd="0" destOrd="0" presId="urn:microsoft.com/office/officeart/2005/8/layout/vList5"/>
    <dgm:cxn modelId="{25EF9090-C117-4B3D-B8D1-3822A0CA5D47}" type="presParOf" srcId="{555B4F52-D1CC-4FE3-AAB1-7518270C9348}" destId="{EA4DFEE2-18FD-4C58-ADE9-44C099CBB28F}" srcOrd="0" destOrd="0" presId="urn:microsoft.com/office/officeart/2005/8/layout/vList5"/>
    <dgm:cxn modelId="{C266BB33-EB0A-46BE-8910-927BBE1DBE1E}" type="presParOf" srcId="{555B4F52-D1CC-4FE3-AAB1-7518270C9348}" destId="{004B96B2-9000-45E7-B32F-6CB4D3E9DC44}" srcOrd="1" destOrd="0" presId="urn:microsoft.com/office/officeart/2005/8/layout/vList5"/>
    <dgm:cxn modelId="{9FE636E6-1826-4B20-A9A3-5B115C350DF2}" type="presParOf" srcId="{8617D78E-131E-4342-A427-84E0A9315B47}" destId="{D674DAC4-0B77-4E70-8E9A-655CBE07B098}" srcOrd="1" destOrd="0" presId="urn:microsoft.com/office/officeart/2005/8/layout/vList5"/>
    <dgm:cxn modelId="{A52CC9B3-650A-4CA6-B7C9-488EC6147123}" type="presParOf" srcId="{8617D78E-131E-4342-A427-84E0A9315B47}" destId="{046EC067-2698-43AC-A79C-AE06D40A143D}" srcOrd="2" destOrd="0" presId="urn:microsoft.com/office/officeart/2005/8/layout/vList5"/>
    <dgm:cxn modelId="{AA8FA028-8E0B-4FF7-8E6B-4F33C77315D9}" type="presParOf" srcId="{046EC067-2698-43AC-A79C-AE06D40A143D}" destId="{526072FB-442D-4DFB-B4AC-73536A1E9517}" srcOrd="0" destOrd="0" presId="urn:microsoft.com/office/officeart/2005/8/layout/vList5"/>
    <dgm:cxn modelId="{6A36DCDD-2CBF-4487-A06D-D61DF5C428CE}" type="presParOf" srcId="{046EC067-2698-43AC-A79C-AE06D40A143D}" destId="{B8817917-612A-4787-9FDF-0F07EE88FC60}" srcOrd="1" destOrd="0" presId="urn:microsoft.com/office/officeart/2005/8/layout/vList5"/>
    <dgm:cxn modelId="{59294254-221D-40BE-9580-F5FC1161CC17}" type="presParOf" srcId="{8617D78E-131E-4342-A427-84E0A9315B47}" destId="{B407C662-5DAB-42EE-AF4D-E9869BB6F824}" srcOrd="3" destOrd="0" presId="urn:microsoft.com/office/officeart/2005/8/layout/vList5"/>
    <dgm:cxn modelId="{14DB6A6B-596D-4AF0-9B66-C1A7B88803DD}" type="presParOf" srcId="{8617D78E-131E-4342-A427-84E0A9315B47}" destId="{0CE03568-5DA3-4787-8C3C-70B3D7136228}" srcOrd="4" destOrd="0" presId="urn:microsoft.com/office/officeart/2005/8/layout/vList5"/>
    <dgm:cxn modelId="{6CB510AA-3838-4EF3-86F1-C8A93CA5A509}" type="presParOf" srcId="{0CE03568-5DA3-4787-8C3C-70B3D7136228}" destId="{70F95DB9-8FE1-44EA-A846-CD566BDB898C}" srcOrd="0" destOrd="0" presId="urn:microsoft.com/office/officeart/2005/8/layout/vList5"/>
    <dgm:cxn modelId="{28508405-CE22-45F8-A09F-9FC0781DC97E}" type="presParOf" srcId="{0CE03568-5DA3-4787-8C3C-70B3D7136228}" destId="{50BD5930-B878-415A-BEF4-F4A31E3A1E4E}" srcOrd="1" destOrd="0" presId="urn:microsoft.com/office/officeart/2005/8/layout/vList5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DDE8458-0404-450F-8352-5154EE1B139F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128F5567-D771-48E9-AFFA-C77592C7A38D}">
      <dgm:prSet phldrT="[Texto]" custT="1"/>
      <dgm:spPr/>
      <dgm:t>
        <a:bodyPr/>
        <a:lstStyle/>
        <a:p>
          <a:pPr algn="l"/>
          <a:r>
            <a:rPr lang="es-CL" sz="2800" b="1" dirty="0" smtClean="0"/>
            <a:t>INCORPORACION DE PROTOCOLO DE DERIVACION</a:t>
          </a:r>
          <a:endParaRPr lang="es-CL" sz="2800" b="1" dirty="0"/>
        </a:p>
      </dgm:t>
    </dgm:pt>
    <dgm:pt modelId="{F6C746D1-8407-4E5B-AC09-310D03AC20EA}" type="parTrans" cxnId="{4BB2B540-63A4-4478-B01A-A6C930C35B28}">
      <dgm:prSet/>
      <dgm:spPr/>
      <dgm:t>
        <a:bodyPr/>
        <a:lstStyle/>
        <a:p>
          <a:endParaRPr lang="es-CL"/>
        </a:p>
      </dgm:t>
    </dgm:pt>
    <dgm:pt modelId="{5AAE68C8-13D5-46B5-A526-082E3EDC6AAD}" type="sibTrans" cxnId="{4BB2B540-63A4-4478-B01A-A6C930C35B28}">
      <dgm:prSet/>
      <dgm:spPr/>
      <dgm:t>
        <a:bodyPr/>
        <a:lstStyle/>
        <a:p>
          <a:endParaRPr lang="es-CL"/>
        </a:p>
      </dgm:t>
    </dgm:pt>
    <dgm:pt modelId="{41375556-7A45-4D82-8BDF-5B647D099619}">
      <dgm:prSet phldrT="[Texto]" custT="1"/>
      <dgm:spPr/>
      <dgm:t>
        <a:bodyPr/>
        <a:lstStyle/>
        <a:p>
          <a:pPr algn="l"/>
          <a:r>
            <a:rPr lang="es-CL" sz="2800" b="1" dirty="0" smtClean="0"/>
            <a:t>EVALUACION DE TRASLADO FISICO</a:t>
          </a:r>
          <a:endParaRPr lang="es-CL" sz="2800" b="1" dirty="0"/>
        </a:p>
      </dgm:t>
    </dgm:pt>
    <dgm:pt modelId="{45F109A2-D866-441F-AC4A-1A4E28DB6E4D}" type="parTrans" cxnId="{83B0AC31-7E8C-4DB6-A521-5E783C8A11D5}">
      <dgm:prSet/>
      <dgm:spPr/>
      <dgm:t>
        <a:bodyPr/>
        <a:lstStyle/>
        <a:p>
          <a:endParaRPr lang="es-CL"/>
        </a:p>
      </dgm:t>
    </dgm:pt>
    <dgm:pt modelId="{9C8818A0-E26C-415B-A176-2B9803F3306C}" type="sibTrans" cxnId="{83B0AC31-7E8C-4DB6-A521-5E783C8A11D5}">
      <dgm:prSet/>
      <dgm:spPr/>
      <dgm:t>
        <a:bodyPr/>
        <a:lstStyle/>
        <a:p>
          <a:endParaRPr lang="es-CL"/>
        </a:p>
      </dgm:t>
    </dgm:pt>
    <dgm:pt modelId="{6EF22F6E-D7DA-41CF-A9B3-06ED2E4194A6}">
      <dgm:prSet phldrT="[Texto]" custT="1"/>
      <dgm:spPr/>
      <dgm:t>
        <a:bodyPr/>
        <a:lstStyle/>
        <a:p>
          <a:pPr algn="l"/>
          <a:r>
            <a:rPr lang="es-CL" sz="2800" b="1" dirty="0" smtClean="0"/>
            <a:t>EVALUACIÓN DE HOSDIP COMO PRESTADOR</a:t>
          </a:r>
          <a:endParaRPr lang="es-CL" sz="2800" b="1" dirty="0"/>
        </a:p>
      </dgm:t>
    </dgm:pt>
    <dgm:pt modelId="{28ADF3AC-0B88-4C2F-9310-FD21D152AE98}" type="parTrans" cxnId="{EE0A6C91-6F3E-4E71-8B20-98B02FD6C4C2}">
      <dgm:prSet/>
      <dgm:spPr/>
      <dgm:t>
        <a:bodyPr/>
        <a:lstStyle/>
        <a:p>
          <a:endParaRPr lang="es-CL"/>
        </a:p>
      </dgm:t>
    </dgm:pt>
    <dgm:pt modelId="{5164F588-6250-4146-910D-C224243E007D}" type="sibTrans" cxnId="{EE0A6C91-6F3E-4E71-8B20-98B02FD6C4C2}">
      <dgm:prSet/>
      <dgm:spPr/>
      <dgm:t>
        <a:bodyPr/>
        <a:lstStyle/>
        <a:p>
          <a:endParaRPr lang="es-CL"/>
        </a:p>
      </dgm:t>
    </dgm:pt>
    <dgm:pt modelId="{DCFC9DA7-81B4-4F6B-A974-650B35134507}" type="pres">
      <dgm:prSet presAssocID="{9DDE8458-0404-450F-8352-5154EE1B139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FFCFCC87-2C2E-421C-978F-9C006E26D764}" type="pres">
      <dgm:prSet presAssocID="{6EF22F6E-D7DA-41CF-A9B3-06ED2E4194A6}" presName="linNode" presStyleCnt="0"/>
      <dgm:spPr/>
    </dgm:pt>
    <dgm:pt modelId="{E4B16319-3CC0-49A2-BA97-F54973DC46C3}" type="pres">
      <dgm:prSet presAssocID="{6EF22F6E-D7DA-41CF-A9B3-06ED2E4194A6}" presName="parentText" presStyleLbl="node1" presStyleIdx="0" presStyleCnt="3" custScaleX="277778" custScaleY="16899" custLinFactNeighborX="1312" custLinFactNeighborY="-14449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369A8539-BDBE-41D4-9A95-EBA82EEC0EDB}" type="pres">
      <dgm:prSet presAssocID="{5164F588-6250-4146-910D-C224243E007D}" presName="sp" presStyleCnt="0"/>
      <dgm:spPr/>
    </dgm:pt>
    <dgm:pt modelId="{54CABE42-76AA-488A-B142-B971A14CE4FE}" type="pres">
      <dgm:prSet presAssocID="{128F5567-D771-48E9-AFFA-C77592C7A38D}" presName="linNode" presStyleCnt="0"/>
      <dgm:spPr/>
    </dgm:pt>
    <dgm:pt modelId="{CAB15CA7-2053-4260-830C-4F89153B11FC}" type="pres">
      <dgm:prSet presAssocID="{128F5567-D771-48E9-AFFA-C77592C7A38D}" presName="parentText" presStyleLbl="node1" presStyleIdx="1" presStyleCnt="3" custScaleX="277778" custScaleY="20620" custLinFactNeighborX="-1102" custLinFactNeighborY="-12672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7D6E75BF-12DA-4E30-B51C-B87F01146165}" type="pres">
      <dgm:prSet presAssocID="{5AAE68C8-13D5-46B5-A526-082E3EDC6AAD}" presName="sp" presStyleCnt="0"/>
      <dgm:spPr/>
    </dgm:pt>
    <dgm:pt modelId="{08A56587-ED8C-4898-96A1-D1C874C1AFE9}" type="pres">
      <dgm:prSet presAssocID="{41375556-7A45-4D82-8BDF-5B647D099619}" presName="linNode" presStyleCnt="0"/>
      <dgm:spPr/>
    </dgm:pt>
    <dgm:pt modelId="{E61282B2-5A36-4C39-9BD7-FBE12C6A1DD6}" type="pres">
      <dgm:prSet presAssocID="{41375556-7A45-4D82-8BDF-5B647D099619}" presName="parentText" presStyleLbl="node1" presStyleIdx="2" presStyleCnt="3" custScaleX="277778" custScaleY="18533" custLinFactNeighborX="-1102" custLinFactNeighborY="-13037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4BB2B540-63A4-4478-B01A-A6C930C35B28}" srcId="{9DDE8458-0404-450F-8352-5154EE1B139F}" destId="{128F5567-D771-48E9-AFFA-C77592C7A38D}" srcOrd="1" destOrd="0" parTransId="{F6C746D1-8407-4E5B-AC09-310D03AC20EA}" sibTransId="{5AAE68C8-13D5-46B5-A526-082E3EDC6AAD}"/>
    <dgm:cxn modelId="{83B0AC31-7E8C-4DB6-A521-5E783C8A11D5}" srcId="{9DDE8458-0404-450F-8352-5154EE1B139F}" destId="{41375556-7A45-4D82-8BDF-5B647D099619}" srcOrd="2" destOrd="0" parTransId="{45F109A2-D866-441F-AC4A-1A4E28DB6E4D}" sibTransId="{9C8818A0-E26C-415B-A176-2B9803F3306C}"/>
    <dgm:cxn modelId="{0006F9DB-1DD9-4884-A404-B781AF054E15}" type="presOf" srcId="{128F5567-D771-48E9-AFFA-C77592C7A38D}" destId="{CAB15CA7-2053-4260-830C-4F89153B11FC}" srcOrd="0" destOrd="0" presId="urn:microsoft.com/office/officeart/2005/8/layout/vList5"/>
    <dgm:cxn modelId="{9FDCC5E5-6330-4966-A8ED-EDD85E7758B2}" type="presOf" srcId="{6EF22F6E-D7DA-41CF-A9B3-06ED2E4194A6}" destId="{E4B16319-3CC0-49A2-BA97-F54973DC46C3}" srcOrd="0" destOrd="0" presId="urn:microsoft.com/office/officeart/2005/8/layout/vList5"/>
    <dgm:cxn modelId="{C4B99B57-3D88-4C04-ADB8-0B27247A073B}" type="presOf" srcId="{9DDE8458-0404-450F-8352-5154EE1B139F}" destId="{DCFC9DA7-81B4-4F6B-A974-650B35134507}" srcOrd="0" destOrd="0" presId="urn:microsoft.com/office/officeart/2005/8/layout/vList5"/>
    <dgm:cxn modelId="{EE0A6C91-6F3E-4E71-8B20-98B02FD6C4C2}" srcId="{9DDE8458-0404-450F-8352-5154EE1B139F}" destId="{6EF22F6E-D7DA-41CF-A9B3-06ED2E4194A6}" srcOrd="0" destOrd="0" parTransId="{28ADF3AC-0B88-4C2F-9310-FD21D152AE98}" sibTransId="{5164F588-6250-4146-910D-C224243E007D}"/>
    <dgm:cxn modelId="{F807773B-5440-4284-A416-23B1D00FD690}" type="presOf" srcId="{41375556-7A45-4D82-8BDF-5B647D099619}" destId="{E61282B2-5A36-4C39-9BD7-FBE12C6A1DD6}" srcOrd="0" destOrd="0" presId="urn:microsoft.com/office/officeart/2005/8/layout/vList5"/>
    <dgm:cxn modelId="{E769E5F0-35AF-4567-B80C-DEC30ED7030D}" type="presParOf" srcId="{DCFC9DA7-81B4-4F6B-A974-650B35134507}" destId="{FFCFCC87-2C2E-421C-978F-9C006E26D764}" srcOrd="0" destOrd="0" presId="urn:microsoft.com/office/officeart/2005/8/layout/vList5"/>
    <dgm:cxn modelId="{3800DE5D-0923-4262-BC1E-87482FE4C547}" type="presParOf" srcId="{FFCFCC87-2C2E-421C-978F-9C006E26D764}" destId="{E4B16319-3CC0-49A2-BA97-F54973DC46C3}" srcOrd="0" destOrd="0" presId="urn:microsoft.com/office/officeart/2005/8/layout/vList5"/>
    <dgm:cxn modelId="{267A7092-9EB6-47BC-A01E-DAD41F43336F}" type="presParOf" srcId="{DCFC9DA7-81B4-4F6B-A974-650B35134507}" destId="{369A8539-BDBE-41D4-9A95-EBA82EEC0EDB}" srcOrd="1" destOrd="0" presId="urn:microsoft.com/office/officeart/2005/8/layout/vList5"/>
    <dgm:cxn modelId="{129DE92B-5D02-4350-9E1D-E120220416A7}" type="presParOf" srcId="{DCFC9DA7-81B4-4F6B-A974-650B35134507}" destId="{54CABE42-76AA-488A-B142-B971A14CE4FE}" srcOrd="2" destOrd="0" presId="urn:microsoft.com/office/officeart/2005/8/layout/vList5"/>
    <dgm:cxn modelId="{2BBA97E1-7ED2-4BDB-BC1C-C31F4AD6AFAD}" type="presParOf" srcId="{54CABE42-76AA-488A-B142-B971A14CE4FE}" destId="{CAB15CA7-2053-4260-830C-4F89153B11FC}" srcOrd="0" destOrd="0" presId="urn:microsoft.com/office/officeart/2005/8/layout/vList5"/>
    <dgm:cxn modelId="{67160C8C-7945-4678-8A1E-4455A69E98B7}" type="presParOf" srcId="{DCFC9DA7-81B4-4F6B-A974-650B35134507}" destId="{7D6E75BF-12DA-4E30-B51C-B87F01146165}" srcOrd="3" destOrd="0" presId="urn:microsoft.com/office/officeart/2005/8/layout/vList5"/>
    <dgm:cxn modelId="{81664178-E571-4128-9B85-E2DBD0CECAB0}" type="presParOf" srcId="{DCFC9DA7-81B4-4F6B-A974-650B35134507}" destId="{08A56587-ED8C-4898-96A1-D1C874C1AFE9}" srcOrd="4" destOrd="0" presId="urn:microsoft.com/office/officeart/2005/8/layout/vList5"/>
    <dgm:cxn modelId="{4FA4257D-5B06-43D0-ADE4-B6C0DE16BB48}" type="presParOf" srcId="{08A56587-ED8C-4898-96A1-D1C874C1AFE9}" destId="{E61282B2-5A36-4C39-9BD7-FBE12C6A1DD6}" srcOrd="0" destOrd="0" presId="urn:microsoft.com/office/officeart/2005/8/layout/vList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3B21D-2098-401B-8E87-8C50BBD87C57}" type="datetimeFigureOut">
              <a:rPr lang="es-ES" smtClean="0"/>
              <a:pPr/>
              <a:t>18/03/2016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1C8D-BBF7-4B99-A66F-C2426392204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3B21D-2098-401B-8E87-8C50BBD87C57}" type="datetimeFigureOut">
              <a:rPr lang="es-ES" smtClean="0"/>
              <a:pPr/>
              <a:t>18/03/2016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1C8D-BBF7-4B99-A66F-C2426392204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3B21D-2098-401B-8E87-8C50BBD87C57}" type="datetimeFigureOut">
              <a:rPr lang="es-ES" smtClean="0"/>
              <a:pPr/>
              <a:t>18/03/2016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1C8D-BBF7-4B99-A66F-C2426392204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3B21D-2098-401B-8E87-8C50BBD87C57}" type="datetimeFigureOut">
              <a:rPr lang="es-ES" smtClean="0"/>
              <a:pPr/>
              <a:t>18/03/2016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1C8D-BBF7-4B99-A66F-C2426392204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3B21D-2098-401B-8E87-8C50BBD87C57}" type="datetimeFigureOut">
              <a:rPr lang="es-ES" smtClean="0"/>
              <a:pPr/>
              <a:t>18/03/2016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1C8D-BBF7-4B99-A66F-C2426392204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3B21D-2098-401B-8E87-8C50BBD87C57}" type="datetimeFigureOut">
              <a:rPr lang="es-ES" smtClean="0"/>
              <a:pPr/>
              <a:t>18/03/2016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1C8D-BBF7-4B99-A66F-C2426392204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3B21D-2098-401B-8E87-8C50BBD87C57}" type="datetimeFigureOut">
              <a:rPr lang="es-ES" smtClean="0"/>
              <a:pPr/>
              <a:t>18/03/2016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1C8D-BBF7-4B99-A66F-C2426392204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3B21D-2098-401B-8E87-8C50BBD87C57}" type="datetimeFigureOut">
              <a:rPr lang="es-ES" smtClean="0"/>
              <a:pPr/>
              <a:t>18/03/2016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1C8D-BBF7-4B99-A66F-C2426392204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3B21D-2098-401B-8E87-8C50BBD87C57}" type="datetimeFigureOut">
              <a:rPr lang="es-ES" smtClean="0"/>
              <a:pPr/>
              <a:t>18/03/2016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1C8D-BBF7-4B99-A66F-C2426392204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3B21D-2098-401B-8E87-8C50BBD87C57}" type="datetimeFigureOut">
              <a:rPr lang="es-ES" smtClean="0"/>
              <a:pPr/>
              <a:t>18/03/2016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1C8D-BBF7-4B99-A66F-C2426392204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3B21D-2098-401B-8E87-8C50BBD87C57}" type="datetimeFigureOut">
              <a:rPr lang="es-ES" smtClean="0"/>
              <a:pPr/>
              <a:t>18/03/2016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1C8D-BBF7-4B99-A66F-C2426392204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87000"/>
            <a:lum/>
          </a:blip>
          <a:srcRect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83B21D-2098-401B-8E87-8C50BBD87C57}" type="datetimeFigureOut">
              <a:rPr lang="es-ES" smtClean="0"/>
              <a:pPr/>
              <a:t>18/03/2016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11C8D-BBF7-4B99-A66F-C2426392204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e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jpe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7.png"/><Relationship Id="rId7" Type="http://schemas.openxmlformats.org/officeDocument/2006/relationships/image" Target="../media/image4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9.png"/><Relationship Id="rId10" Type="http://schemas.openxmlformats.org/officeDocument/2006/relationships/image" Target="../media/image16.png"/><Relationship Id="rId4" Type="http://schemas.openxmlformats.org/officeDocument/2006/relationships/image" Target="../media/image40.png"/><Relationship Id="rId9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7.png"/><Relationship Id="rId7" Type="http://schemas.openxmlformats.org/officeDocument/2006/relationships/image" Target="../media/image4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9.png"/><Relationship Id="rId10" Type="http://schemas.openxmlformats.org/officeDocument/2006/relationships/image" Target="../media/image16.png"/><Relationship Id="rId4" Type="http://schemas.openxmlformats.org/officeDocument/2006/relationships/image" Target="../media/image40.png"/><Relationship Id="rId9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24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23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4691028" y="2420888"/>
            <a:ext cx="26152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800" b="1" dirty="0" smtClean="0">
                <a:solidFill>
                  <a:schemeClr val="bg2">
                    <a:lumMod val="50000"/>
                  </a:schemeClr>
                </a:solidFill>
              </a:rPr>
              <a:t>Fondos de Salud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0"/>
            <a:ext cx="1928825" cy="214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642910" y="6812281"/>
            <a:ext cx="1928825" cy="4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9 Imagen" descr="institu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29288" y="1571612"/>
            <a:ext cx="2500298" cy="840941"/>
          </a:xfrm>
          <a:prstGeom prst="rect">
            <a:avLst/>
          </a:prstGeom>
        </p:spPr>
      </p:pic>
      <p:pic>
        <p:nvPicPr>
          <p:cNvPr id="13" name="12 Imagen" descr="variabl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43372" y="4381500"/>
            <a:ext cx="3686175" cy="2476500"/>
          </a:xfrm>
          <a:prstGeom prst="rect">
            <a:avLst/>
          </a:prstGeom>
        </p:spPr>
      </p:pic>
      <p:pic>
        <p:nvPicPr>
          <p:cNvPr id="14" name="13 Imagen" descr="logo-dipreca-lad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86153" y="71414"/>
            <a:ext cx="5243499" cy="1587673"/>
          </a:xfrm>
          <a:prstGeom prst="rect">
            <a:avLst/>
          </a:prstGeom>
        </p:spPr>
      </p:pic>
      <p:sp>
        <p:nvSpPr>
          <p:cNvPr id="12" name="11 CuadroTexto"/>
          <p:cNvSpPr txBox="1"/>
          <p:nvPr/>
        </p:nvSpPr>
        <p:spPr>
          <a:xfrm>
            <a:off x="3203848" y="5445224"/>
            <a:ext cx="2213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smtClean="0">
                <a:solidFill>
                  <a:schemeClr val="bg2">
                    <a:lumMod val="50000"/>
                  </a:schemeClr>
                </a:solidFill>
              </a:rPr>
              <a:t>Santiago, Marzo 2016</a:t>
            </a:r>
            <a:endParaRPr lang="es-CL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14876" y="1643050"/>
            <a:ext cx="642942" cy="638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Aportes para SALUD</a:t>
            </a:r>
            <a:endParaRPr lang="es-C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1642" y="1773122"/>
            <a:ext cx="5229250" cy="2584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 redondeado"/>
          <p:cNvSpPr/>
          <p:nvPr/>
        </p:nvSpPr>
        <p:spPr>
          <a:xfrm>
            <a:off x="1071538" y="1285860"/>
            <a:ext cx="7500990" cy="4357718"/>
          </a:xfrm>
          <a:prstGeom prst="roundRect">
            <a:avLst>
              <a:gd name="adj" fmla="val 3146"/>
            </a:avLst>
          </a:prstGeom>
          <a:solidFill>
            <a:srgbClr val="FFFFFF">
              <a:alpha val="4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7" name="6 Imagen" descr="money_ma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29586" y="4429132"/>
            <a:ext cx="928694" cy="928694"/>
          </a:xfrm>
          <a:prstGeom prst="rect">
            <a:avLst/>
          </a:prstGeom>
        </p:spPr>
      </p:pic>
      <p:sp>
        <p:nvSpPr>
          <p:cNvPr id="8" name="7 Rectángulo"/>
          <p:cNvSpPr/>
          <p:nvPr/>
        </p:nvSpPr>
        <p:spPr>
          <a:xfrm>
            <a:off x="1357290" y="71414"/>
            <a:ext cx="663930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3200" b="1" dirty="0" smtClean="0">
                <a:solidFill>
                  <a:schemeClr val="bg1"/>
                </a:solidFill>
              </a:rPr>
              <a:t>DEFICIT ESTRUCTURAL</a:t>
            </a:r>
          </a:p>
          <a:p>
            <a:pPr algn="ctr"/>
            <a:r>
              <a:rPr lang="es-CL" sz="2400" dirty="0" smtClean="0">
                <a:solidFill>
                  <a:schemeClr val="bg1"/>
                </a:solidFill>
              </a:rPr>
              <a:t>Ingreso - Gasto </a:t>
            </a:r>
          </a:p>
          <a:p>
            <a:pPr algn="ctr"/>
            <a:r>
              <a:rPr lang="es-CL" sz="2400" dirty="0" smtClean="0">
                <a:solidFill>
                  <a:schemeClr val="bg1"/>
                </a:solidFill>
              </a:rPr>
              <a:t>Sistema de Salud 2015 - 2016</a:t>
            </a:r>
            <a:endParaRPr lang="es-CL" sz="2400" dirty="0">
              <a:solidFill>
                <a:schemeClr val="bg1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1571604" y="5643578"/>
            <a:ext cx="60722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b="1" dirty="0" smtClean="0">
                <a:solidFill>
                  <a:schemeClr val="tx2">
                    <a:lumMod val="50000"/>
                  </a:schemeClr>
                </a:solidFill>
              </a:rPr>
              <a:t>FUENTE: PRESUPUESTO NORMAL  sin Aportes Fiscales</a:t>
            </a:r>
          </a:p>
          <a:p>
            <a:r>
              <a:rPr lang="es-CL" sz="1600" b="1" dirty="0" smtClean="0">
                <a:solidFill>
                  <a:schemeClr val="tx2">
                    <a:lumMod val="50000"/>
                  </a:schemeClr>
                </a:solidFill>
              </a:rPr>
              <a:t>Supone 100% recuperación de Prestamos Médicos y Seguro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47913" y="1776413"/>
            <a:ext cx="4448175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939784"/>
          </a:xfrm>
        </p:spPr>
        <p:txBody>
          <a:bodyPr>
            <a:normAutofit/>
          </a:bodyPr>
          <a:lstStyle/>
          <a:p>
            <a:r>
              <a:rPr lang="es-CL" sz="3600" b="1" dirty="0" smtClean="0">
                <a:solidFill>
                  <a:schemeClr val="bg1"/>
                </a:solidFill>
              </a:rPr>
              <a:t>CAUSAS DEL DEFICIT ESTRUCTURAL</a:t>
            </a:r>
            <a:endParaRPr lang="es-CL" sz="3600" b="1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285720" y="785794"/>
            <a:ext cx="8229600" cy="5357850"/>
          </a:xfrm>
          <a:solidFill>
            <a:srgbClr val="FFFFFF">
              <a:alpha val="4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es-CL" sz="4800" dirty="0" smtClean="0">
                <a:solidFill>
                  <a:schemeClr val="tx2">
                    <a:lumMod val="50000"/>
                  </a:schemeClr>
                </a:solidFill>
              </a:rPr>
              <a:t>La cotización es de un 8.5%, del cual sólo un 30 % corresponde a salud (2.55%), según lo establecido en DS 509 y DL 844.</a:t>
            </a:r>
          </a:p>
          <a:p>
            <a:pPr>
              <a:lnSpc>
                <a:spcPct val="120000"/>
              </a:lnSpc>
            </a:pPr>
            <a:r>
              <a:rPr lang="es-CL" sz="4800" dirty="0" smtClean="0">
                <a:solidFill>
                  <a:schemeClr val="tx2">
                    <a:lumMod val="50000"/>
                  </a:schemeClr>
                </a:solidFill>
              </a:rPr>
              <a:t>Aumento de beneficiarios durante el año 2010 y 2015</a:t>
            </a:r>
          </a:p>
          <a:p>
            <a:pPr lvl="1">
              <a:lnSpc>
                <a:spcPct val="120000"/>
              </a:lnSpc>
              <a:buNone/>
            </a:pPr>
            <a:r>
              <a:rPr lang="es-CL" sz="4400" dirty="0" smtClean="0">
                <a:solidFill>
                  <a:schemeClr val="tx2">
                    <a:lumMod val="50000"/>
                  </a:schemeClr>
                </a:solidFill>
              </a:rPr>
              <a:t>             PERSONAL ACTIVO: 13.679</a:t>
            </a:r>
          </a:p>
          <a:p>
            <a:pPr lvl="1">
              <a:lnSpc>
                <a:spcPct val="120000"/>
              </a:lnSpc>
              <a:buNone/>
            </a:pPr>
            <a:r>
              <a:rPr lang="es-CL" sz="4400" dirty="0" smtClean="0">
                <a:solidFill>
                  <a:schemeClr val="tx2">
                    <a:lumMod val="50000"/>
                  </a:schemeClr>
                </a:solidFill>
              </a:rPr>
              <a:t>             PERSONAL PASIVO: 4.110</a:t>
            </a:r>
          </a:p>
          <a:p>
            <a:pPr>
              <a:lnSpc>
                <a:spcPct val="120000"/>
              </a:lnSpc>
            </a:pPr>
            <a:r>
              <a:rPr lang="es-CL" sz="4800" dirty="0" smtClean="0">
                <a:solidFill>
                  <a:schemeClr val="tx2">
                    <a:lumMod val="50000"/>
                  </a:schemeClr>
                </a:solidFill>
              </a:rPr>
              <a:t>Las cargas familiares no pagan cotización de salud  y estas corresponden al 43,7% de la población (114.151).</a:t>
            </a:r>
          </a:p>
          <a:p>
            <a:pPr>
              <a:lnSpc>
                <a:spcPct val="120000"/>
              </a:lnSpc>
            </a:pPr>
            <a:endParaRPr lang="es-CL" sz="4800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es-CL" sz="4800" dirty="0" smtClean="0">
                <a:solidFill>
                  <a:schemeClr val="tx2">
                    <a:lumMod val="50000"/>
                  </a:schemeClr>
                </a:solidFill>
              </a:rPr>
              <a:t>Diferencias de arancel:</a:t>
            </a:r>
          </a:p>
          <a:p>
            <a:pPr>
              <a:lnSpc>
                <a:spcPct val="120000"/>
              </a:lnSpc>
            </a:pPr>
            <a:endParaRPr lang="es-CL" sz="48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714375" lvl="1" indent="-257175">
              <a:buNone/>
            </a:pPr>
            <a:r>
              <a:rPr lang="es-CL" sz="4800" dirty="0" smtClean="0">
                <a:solidFill>
                  <a:schemeClr val="tx2">
                    <a:lumMod val="50000"/>
                  </a:schemeClr>
                </a:solidFill>
              </a:rPr>
              <a:t>$ Institucionales: FN1	</a:t>
            </a:r>
          </a:p>
          <a:p>
            <a:pPr marL="714375" lvl="1" indent="-257175">
              <a:buNone/>
            </a:pPr>
            <a:endParaRPr lang="es-CL" sz="48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714375" lvl="1" indent="-257175">
              <a:buNone/>
            </a:pPr>
            <a:r>
              <a:rPr lang="es-CL" sz="4800" dirty="0" smtClean="0">
                <a:solidFill>
                  <a:schemeClr val="tx2">
                    <a:lumMod val="50000"/>
                  </a:schemeClr>
                </a:solidFill>
              </a:rPr>
              <a:t>$ Extra Sistema: FN3-Valor Cobrado</a:t>
            </a:r>
          </a:p>
          <a:p>
            <a:pPr>
              <a:lnSpc>
                <a:spcPct val="120000"/>
              </a:lnSpc>
            </a:pPr>
            <a:endParaRPr lang="es-CL" sz="4800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es-CL" sz="4800" dirty="0" smtClean="0">
                <a:solidFill>
                  <a:schemeClr val="tx2">
                    <a:lumMod val="50000"/>
                  </a:schemeClr>
                </a:solidFill>
              </a:rPr>
              <a:t>El DS N° 509 obliga el pago del 100% de las prestaciones médicas, por lo que DIPRECA esta obligado a realizar la recuperación del Copago y los aportes del Seguro.</a:t>
            </a:r>
          </a:p>
          <a:p>
            <a:pPr>
              <a:lnSpc>
                <a:spcPct val="120000"/>
              </a:lnSpc>
            </a:pPr>
            <a:r>
              <a:rPr lang="es-CL" sz="4800" dirty="0" smtClean="0">
                <a:solidFill>
                  <a:schemeClr val="tx2">
                    <a:lumMod val="50000"/>
                  </a:schemeClr>
                </a:solidFill>
              </a:rPr>
              <a:t>Limitaciones de descuento por Institución</a:t>
            </a:r>
            <a:r>
              <a:rPr lang="es-CL" sz="4400" dirty="0" smtClean="0">
                <a:solidFill>
                  <a:schemeClr val="tx2">
                    <a:lumMod val="50000"/>
                  </a:schemeClr>
                </a:solidFill>
              </a:rPr>
              <a:t>:</a:t>
            </a:r>
          </a:p>
          <a:p>
            <a:pPr>
              <a:lnSpc>
                <a:spcPct val="120000"/>
              </a:lnSpc>
            </a:pPr>
            <a:endParaRPr lang="es-CL" sz="4400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</a:pPr>
            <a:endParaRPr lang="es-CL" sz="4400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</a:pPr>
            <a:endParaRPr lang="es-CL" sz="4400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</a:pPr>
            <a:endParaRPr lang="es-CL" sz="4400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</a:pPr>
            <a:endParaRPr lang="es-CL" sz="4400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es-CL" sz="4800" dirty="0" smtClean="0">
                <a:solidFill>
                  <a:schemeClr val="tx2">
                    <a:lumMod val="50000"/>
                  </a:schemeClr>
                </a:solidFill>
              </a:rPr>
              <a:t>El déficit estructural recuperando  el 100% del Seguro y Copago serían:</a:t>
            </a:r>
          </a:p>
          <a:p>
            <a:pPr lvl="1">
              <a:lnSpc>
                <a:spcPct val="120000"/>
              </a:lnSpc>
              <a:buNone/>
            </a:pPr>
            <a:r>
              <a:rPr lang="es-CL" sz="4800" dirty="0" smtClean="0">
                <a:solidFill>
                  <a:schemeClr val="tx2">
                    <a:lumMod val="50000"/>
                  </a:schemeClr>
                </a:solidFill>
              </a:rPr>
              <a:t>AÑO 2015: MM$ 16.546</a:t>
            </a:r>
          </a:p>
          <a:p>
            <a:pPr lvl="1">
              <a:lnSpc>
                <a:spcPct val="120000"/>
              </a:lnSpc>
              <a:buNone/>
            </a:pPr>
            <a:r>
              <a:rPr lang="es-CL" sz="4800" u="sng" dirty="0" smtClean="0">
                <a:solidFill>
                  <a:schemeClr val="tx2">
                    <a:lumMod val="50000"/>
                  </a:schemeClr>
                </a:solidFill>
              </a:rPr>
              <a:t>AÑO 2016: MM$ 21.991</a:t>
            </a:r>
          </a:p>
          <a:p>
            <a:pPr lvl="1">
              <a:lnSpc>
                <a:spcPct val="120000"/>
              </a:lnSpc>
              <a:buNone/>
            </a:pPr>
            <a:r>
              <a:rPr lang="es-CL" sz="4800" dirty="0" smtClean="0">
                <a:solidFill>
                  <a:schemeClr val="tx2">
                    <a:lumMod val="50000"/>
                  </a:schemeClr>
                </a:solidFill>
              </a:rPr>
              <a:t>		      MM$ 38.537 TOTAL  DEFICIT ACUMULADO </a:t>
            </a:r>
          </a:p>
          <a:p>
            <a:pPr lvl="1"/>
            <a:endParaRPr lang="es-CL" sz="1400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es-CL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 lvl="1"/>
            <a:endParaRPr lang="es-CL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5 Flecha arriba"/>
          <p:cNvSpPr/>
          <p:nvPr/>
        </p:nvSpPr>
        <p:spPr>
          <a:xfrm>
            <a:off x="928662" y="1357298"/>
            <a:ext cx="142876" cy="7143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6 Flecha arriba"/>
          <p:cNvSpPr/>
          <p:nvPr/>
        </p:nvSpPr>
        <p:spPr>
          <a:xfrm>
            <a:off x="928662" y="1500174"/>
            <a:ext cx="142876" cy="7143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3745526"/>
            <a:ext cx="1500198" cy="1084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73132" y="2214554"/>
            <a:ext cx="2099000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CuadroTexto"/>
          <p:cNvSpPr txBox="1"/>
          <p:nvPr/>
        </p:nvSpPr>
        <p:spPr>
          <a:xfrm>
            <a:off x="5572132" y="2928934"/>
            <a:ext cx="14033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200" dirty="0" smtClean="0">
                <a:solidFill>
                  <a:schemeClr val="tx2">
                    <a:lumMod val="50000"/>
                  </a:schemeClr>
                </a:solidFill>
              </a:rPr>
              <a:t>Fuente: Datos 2014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5000628" y="4652199"/>
            <a:ext cx="17284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200" dirty="0" smtClean="0">
                <a:solidFill>
                  <a:schemeClr val="tx2">
                    <a:lumMod val="50000"/>
                  </a:schemeClr>
                </a:solidFill>
              </a:rPr>
              <a:t>Fuente: Dictámenes CGR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 redondeado"/>
          <p:cNvSpPr/>
          <p:nvPr/>
        </p:nvSpPr>
        <p:spPr>
          <a:xfrm>
            <a:off x="1071538" y="1285860"/>
            <a:ext cx="7500990" cy="5429288"/>
          </a:xfrm>
          <a:prstGeom prst="roundRect">
            <a:avLst>
              <a:gd name="adj" fmla="val 3146"/>
            </a:avLst>
          </a:prstGeom>
          <a:solidFill>
            <a:srgbClr val="FFFFFF">
              <a:alpha val="4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7" name="6 Imagen" descr="money_ma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29586" y="4429132"/>
            <a:ext cx="928694" cy="928694"/>
          </a:xfrm>
          <a:prstGeom prst="rect">
            <a:avLst/>
          </a:prstGeom>
        </p:spPr>
      </p:pic>
      <p:sp>
        <p:nvSpPr>
          <p:cNvPr id="8" name="7 Rectángulo"/>
          <p:cNvSpPr/>
          <p:nvPr/>
        </p:nvSpPr>
        <p:spPr>
          <a:xfrm>
            <a:off x="1357290" y="71414"/>
            <a:ext cx="663930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3200" b="1" dirty="0" smtClean="0">
                <a:solidFill>
                  <a:schemeClr val="bg1"/>
                </a:solidFill>
              </a:rPr>
              <a:t>DEFICIT REAL</a:t>
            </a:r>
          </a:p>
          <a:p>
            <a:pPr algn="ctr"/>
            <a:r>
              <a:rPr lang="es-CL" sz="2400" dirty="0" smtClean="0">
                <a:solidFill>
                  <a:schemeClr val="bg1"/>
                </a:solidFill>
              </a:rPr>
              <a:t>Ingreso - Gasto </a:t>
            </a:r>
          </a:p>
          <a:p>
            <a:pPr algn="ctr"/>
            <a:r>
              <a:rPr lang="es-CL" sz="2400" dirty="0" smtClean="0">
                <a:solidFill>
                  <a:schemeClr val="bg1"/>
                </a:solidFill>
              </a:rPr>
              <a:t>Sistema de Salud 2015 - 2016</a:t>
            </a:r>
            <a:endParaRPr lang="es-CL" sz="2400" dirty="0">
              <a:solidFill>
                <a:schemeClr val="bg1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1071538" y="5429264"/>
            <a:ext cx="75009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1400" b="1" dirty="0" smtClean="0">
                <a:solidFill>
                  <a:schemeClr val="tx2">
                    <a:lumMod val="50000"/>
                  </a:schemeClr>
                </a:solidFill>
              </a:rPr>
              <a:t>FUENTE: 	</a:t>
            </a:r>
          </a:p>
          <a:p>
            <a:pPr marL="361950" indent="-361950" algn="just">
              <a:buFont typeface="Arial" pitchFamily="34" charset="0"/>
              <a:buChar char="•"/>
            </a:pPr>
            <a:r>
              <a:rPr lang="es-CL" sz="1400" b="1" dirty="0" smtClean="0">
                <a:solidFill>
                  <a:schemeClr val="tx2">
                    <a:lumMod val="50000"/>
                  </a:schemeClr>
                </a:solidFill>
              </a:rPr>
              <a:t>DATOS 2015 EFECTIVO y considerando los Aportes Fiscales 2015 más MM$4.000 adicionales entregados por DIPRES.</a:t>
            </a:r>
          </a:p>
          <a:p>
            <a:pPr indent="361950" algn="just">
              <a:buFont typeface="Arial" pitchFamily="34" charset="0"/>
              <a:buChar char="•"/>
            </a:pPr>
            <a:r>
              <a:rPr lang="es-CL" sz="1400" b="1" dirty="0" smtClean="0">
                <a:solidFill>
                  <a:schemeClr val="tx2">
                    <a:lumMod val="50000"/>
                  </a:schemeClr>
                </a:solidFill>
              </a:rPr>
              <a:t>2015 No considera la deuda de arrastre de nuestros beneficiarios con la DIPRECA (MM$8.930 Ítem 32 prestamos Médicos)  y deuda sin liquidar por MM$5.597</a:t>
            </a:r>
          </a:p>
          <a:p>
            <a:pPr indent="361950">
              <a:buFont typeface="Arial" pitchFamily="34" charset="0"/>
              <a:buChar char="•"/>
            </a:pPr>
            <a:r>
              <a:rPr lang="es-CL" sz="1400" b="1" dirty="0" smtClean="0">
                <a:solidFill>
                  <a:schemeClr val="tx2">
                    <a:lumMod val="50000"/>
                  </a:schemeClr>
                </a:solidFill>
              </a:rPr>
              <a:t>DATOS 2016 PROYECCIÓN sin Aportes Fiscales.</a:t>
            </a:r>
          </a:p>
        </p:txBody>
      </p:sp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47913" y="1576388"/>
            <a:ext cx="4448175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2243554" y="558209"/>
            <a:ext cx="41143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L" sz="3200" b="1" dirty="0" smtClean="0">
                <a:solidFill>
                  <a:schemeClr val="bg1"/>
                </a:solidFill>
              </a:rPr>
              <a:t>Proyección 2015 - 2020</a:t>
            </a:r>
            <a:endParaRPr lang="es-CL" sz="3200" b="1" dirty="0">
              <a:solidFill>
                <a:schemeClr val="bg1"/>
              </a:solidFill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1142976" y="1785926"/>
            <a:ext cx="7500990" cy="4357718"/>
          </a:xfrm>
          <a:prstGeom prst="roundRect">
            <a:avLst>
              <a:gd name="adj" fmla="val 3146"/>
            </a:avLst>
          </a:prstGeom>
          <a:solidFill>
            <a:srgbClr val="FFFFFF">
              <a:alpha val="4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bg2">
                    <a:lumMod val="50000"/>
                  </a:schemeClr>
                </a:solidFill>
              </a:rPr>
              <a:t>*No Incluye  honorarios y remuneraciones ley 19.028.</a:t>
            </a:r>
            <a:endParaRPr lang="es-ES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8" name="7 Imagen" descr="money_ma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8" y="4071942"/>
            <a:ext cx="928694" cy="928694"/>
          </a:xfrm>
          <a:prstGeom prst="rect">
            <a:avLst/>
          </a:prstGeom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0"/>
            <a:ext cx="1928825" cy="214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1604" y="2571744"/>
            <a:ext cx="60198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9 Elipse"/>
          <p:cNvSpPr/>
          <p:nvPr/>
        </p:nvSpPr>
        <p:spPr>
          <a:xfrm>
            <a:off x="4500562" y="3357562"/>
            <a:ext cx="1571636" cy="285752"/>
          </a:xfrm>
          <a:prstGeom prst="ellipse">
            <a:avLst/>
          </a:prstGeom>
          <a:solidFill>
            <a:srgbClr val="FF0000">
              <a:alpha val="0"/>
            </a:srgb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1013" y="1385888"/>
            <a:ext cx="8181975" cy="408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CuadroTexto"/>
          <p:cNvSpPr txBox="1"/>
          <p:nvPr/>
        </p:nvSpPr>
        <p:spPr>
          <a:xfrm>
            <a:off x="785786" y="5929330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smtClean="0"/>
              <a:t>11.219</a:t>
            </a:r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-142900"/>
            <a:ext cx="8229600" cy="1143000"/>
          </a:xfrm>
        </p:spPr>
        <p:txBody>
          <a:bodyPr/>
          <a:lstStyle/>
          <a:p>
            <a:r>
              <a:rPr lang="es-CL" dirty="0" smtClean="0"/>
              <a:t>Derivaciones Extra Sistema RM</a:t>
            </a:r>
            <a:endParaRPr lang="es-C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1191042"/>
            <a:ext cx="5572164" cy="3309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5" y="4290585"/>
            <a:ext cx="4000528" cy="2410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-357214"/>
            <a:ext cx="8229600" cy="1143000"/>
          </a:xfrm>
        </p:spPr>
        <p:txBody>
          <a:bodyPr/>
          <a:lstStyle/>
          <a:p>
            <a:r>
              <a:rPr lang="es-CL" dirty="0" smtClean="0"/>
              <a:t>Extra Sistema R.M. 2015</a:t>
            </a:r>
            <a:endParaRPr lang="es-CL" dirty="0"/>
          </a:p>
        </p:txBody>
      </p:sp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500042"/>
            <a:ext cx="6602244" cy="615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4872061"/>
            <a:ext cx="3448050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 smtClean="0"/>
              <a:t>Prestadores</a:t>
            </a:r>
            <a:endParaRPr lang="es-C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6225" y="1900238"/>
            <a:ext cx="8591550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Prestaciones</a:t>
            </a:r>
            <a:endParaRPr lang="es-CL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66900" y="1323975"/>
            <a:ext cx="541020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  Administrador de Fondos de Salud Ficha técnica del Estudio.</a:t>
            </a:r>
            <a:endParaRPr lang="es-CL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1641792" y="1866900"/>
          <a:ext cx="5860415" cy="3124200"/>
        </p:xfrm>
        <a:graphic>
          <a:graphicData uri="http://schemas.openxmlformats.org/drawingml/2006/table">
            <a:tbl>
              <a:tblPr/>
              <a:tblGrid>
                <a:gridCol w="1310640"/>
                <a:gridCol w="4549775"/>
              </a:tblGrid>
              <a:tr h="3810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000" b="1">
                          <a:solidFill>
                            <a:srgbClr val="000000"/>
                          </a:solidFill>
                          <a:latin typeface="Arial"/>
                        </a:rPr>
                        <a:t>Tipo de Estudio</a:t>
                      </a:r>
                      <a:endParaRPr lang="es-CL">
                        <a:latin typeface="arial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000">
                          <a:solidFill>
                            <a:srgbClr val="000000"/>
                          </a:solidFill>
                          <a:latin typeface="Arial"/>
                        </a:rPr>
                        <a:t>Cuantitativo.</a:t>
                      </a:r>
                      <a:endParaRPr lang="es-CL">
                        <a:latin typeface="arial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000" b="1">
                          <a:solidFill>
                            <a:srgbClr val="000000"/>
                          </a:solidFill>
                          <a:latin typeface="Arial"/>
                        </a:rPr>
                        <a:t>Grupo Objetivo</a:t>
                      </a:r>
                      <a:endParaRPr lang="es-CL">
                        <a:latin typeface="arial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000">
                          <a:solidFill>
                            <a:srgbClr val="000000"/>
                          </a:solidFill>
                          <a:latin typeface="Arial"/>
                        </a:rPr>
                        <a:t>Beneficiarios de DIPRECA que acuden a las Plataformas de la Red de Atención institucional.</a:t>
                      </a:r>
                      <a:endParaRPr lang="es-CL">
                        <a:latin typeface="arial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000" b="1">
                          <a:solidFill>
                            <a:srgbClr val="000000"/>
                          </a:solidFill>
                          <a:latin typeface="Arial"/>
                        </a:rPr>
                        <a:t>Técnica de Recolección</a:t>
                      </a:r>
                      <a:br>
                        <a:rPr lang="es-CL" sz="1000" b="1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es-CL" sz="1000" b="1">
                          <a:solidFill>
                            <a:srgbClr val="000000"/>
                          </a:solidFill>
                          <a:latin typeface="Arial"/>
                        </a:rPr>
                        <a:t>de Datos</a:t>
                      </a:r>
                      <a:endParaRPr lang="es-CL">
                        <a:latin typeface="arial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000">
                          <a:solidFill>
                            <a:srgbClr val="000000"/>
                          </a:solidFill>
                          <a:latin typeface="Arial"/>
                        </a:rPr>
                        <a:t>Cuestionario de  aplicación presencial (cuestionario semi-estructurado, con preguntas abiertas y otras cerradas, con escala de evaluación Likert de 1 a 5). La duración aproximada de su aplicación fue de 10 minutos.</a:t>
                      </a:r>
                      <a:endParaRPr lang="es-CL">
                        <a:latin typeface="arial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000" b="1">
                          <a:solidFill>
                            <a:srgbClr val="000000"/>
                          </a:solidFill>
                          <a:latin typeface="Arial"/>
                        </a:rPr>
                        <a:t>Procedimiento de Muestreo</a:t>
                      </a:r>
                      <a:endParaRPr lang="es-CL">
                        <a:latin typeface="arial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000">
                          <a:solidFill>
                            <a:srgbClr val="000000"/>
                          </a:solidFill>
                          <a:latin typeface="Arial"/>
                        </a:rPr>
                        <a:t> i. Probabilístico.</a:t>
                      </a:r>
                      <a:endParaRPr lang="es-CL">
                        <a:latin typeface="arial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000">
                          <a:solidFill>
                            <a:srgbClr val="000000"/>
                          </a:solidFill>
                          <a:latin typeface="Arial"/>
                        </a:rPr>
                        <a:t>ii. No se definieron de anticipadamente cuotas relacionadas a rango etario, calidad jurídica, género o antigüedad en la institución, ya que son variables de resultados que por sí mismas determinan la composición de los interesados. Por esto, se trata de un estudio auto-ponderado.</a:t>
                      </a:r>
                      <a:endParaRPr lang="es-CL">
                        <a:latin typeface="arial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000" b="1">
                          <a:solidFill>
                            <a:srgbClr val="000000"/>
                          </a:solidFill>
                          <a:latin typeface="Arial"/>
                        </a:rPr>
                        <a:t>Tamaño de la Muestra</a:t>
                      </a:r>
                      <a:endParaRPr lang="es-CL">
                        <a:latin typeface="arial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000">
                          <a:solidFill>
                            <a:srgbClr val="000000"/>
                          </a:solidFill>
                          <a:latin typeface="Arial"/>
                        </a:rPr>
                        <a:t>1.502 casos.</a:t>
                      </a:r>
                      <a:endParaRPr lang="es-CL">
                        <a:latin typeface="arial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000" b="1">
                          <a:solidFill>
                            <a:srgbClr val="000000"/>
                          </a:solidFill>
                          <a:latin typeface="Arial"/>
                        </a:rPr>
                        <a:t>Error Muestral</a:t>
                      </a:r>
                      <a:endParaRPr lang="es-CL">
                        <a:latin typeface="arial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000">
                          <a:solidFill>
                            <a:srgbClr val="000000"/>
                          </a:solidFill>
                          <a:latin typeface="Arial"/>
                        </a:rPr>
                        <a:t>2,5%, suponiendo varianza máxima y un 95% de nivel de confianza.</a:t>
                      </a:r>
                      <a:endParaRPr lang="es-CL">
                        <a:latin typeface="arial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000" b="1">
                          <a:solidFill>
                            <a:srgbClr val="000000"/>
                          </a:solidFill>
                          <a:latin typeface="Arial"/>
                        </a:rPr>
                        <a:t>Fecha de Trabajo de Campo</a:t>
                      </a:r>
                      <a:endParaRPr lang="es-CL">
                        <a:latin typeface="arial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000" dirty="0">
                          <a:solidFill>
                            <a:srgbClr val="000000"/>
                          </a:solidFill>
                          <a:latin typeface="Arial"/>
                        </a:rPr>
                        <a:t>Desde el 02 de agosto hasta el 19 de septiembre de 2015.</a:t>
                      </a:r>
                      <a:endParaRPr lang="es-CL" dirty="0">
                        <a:latin typeface="arial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 redondeado"/>
          <p:cNvSpPr/>
          <p:nvPr/>
        </p:nvSpPr>
        <p:spPr>
          <a:xfrm>
            <a:off x="-32" y="1000108"/>
            <a:ext cx="9144032" cy="5715040"/>
          </a:xfrm>
          <a:prstGeom prst="roundRect">
            <a:avLst>
              <a:gd name="adj" fmla="val 3146"/>
            </a:avLst>
          </a:prstGeom>
          <a:solidFill>
            <a:srgbClr val="FFFFFF">
              <a:alpha val="4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0" name="9 CuadroTexto"/>
          <p:cNvSpPr txBox="1"/>
          <p:nvPr/>
        </p:nvSpPr>
        <p:spPr>
          <a:xfrm>
            <a:off x="1428728" y="285728"/>
            <a:ext cx="6715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chemeClr val="bg1"/>
                </a:solidFill>
              </a:rPr>
              <a:t>Asegurador del Sistema de Salud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0"/>
            <a:ext cx="1928825" cy="214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642910" y="6812281"/>
            <a:ext cx="1928825" cy="4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11 Imagen" descr="institu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644" y="3311438"/>
            <a:ext cx="1836340" cy="617628"/>
          </a:xfrm>
          <a:prstGeom prst="rect">
            <a:avLst/>
          </a:prstGeom>
        </p:spPr>
      </p:pic>
      <p:pic>
        <p:nvPicPr>
          <p:cNvPr id="13" name="12 Imagen" descr="abuelo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1082" y="2571744"/>
            <a:ext cx="904882" cy="714380"/>
          </a:xfrm>
          <a:prstGeom prst="rect">
            <a:avLst/>
          </a:prstGeom>
        </p:spPr>
      </p:pic>
      <p:pic>
        <p:nvPicPr>
          <p:cNvPr id="14" name="13 Imagen" descr="efectivo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8206" y="1928802"/>
            <a:ext cx="1536529" cy="728663"/>
          </a:xfrm>
          <a:prstGeom prst="rect">
            <a:avLst/>
          </a:prstGeom>
        </p:spPr>
      </p:pic>
      <p:pic>
        <p:nvPicPr>
          <p:cNvPr id="15" name="14 Imagen" descr="docu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256" y="4286256"/>
            <a:ext cx="628654" cy="714380"/>
          </a:xfrm>
          <a:prstGeom prst="rect">
            <a:avLst/>
          </a:prstGeom>
        </p:spPr>
      </p:pic>
      <p:pic>
        <p:nvPicPr>
          <p:cNvPr id="16" name="15 Imagen" descr="money_mas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86380" y="4643446"/>
            <a:ext cx="1071570" cy="1071570"/>
          </a:xfrm>
          <a:prstGeom prst="rect">
            <a:avLst/>
          </a:prstGeom>
        </p:spPr>
      </p:pic>
      <p:pic>
        <p:nvPicPr>
          <p:cNvPr id="1026" name="Picture 2" descr="C:\Users\jperez@dipreca.cl\Desktop\tipos-de-factura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05924" y="2714620"/>
            <a:ext cx="966340" cy="857256"/>
          </a:xfrm>
          <a:prstGeom prst="rect">
            <a:avLst/>
          </a:prstGeom>
          <a:noFill/>
        </p:spPr>
      </p:pic>
      <p:pic>
        <p:nvPicPr>
          <p:cNvPr id="1027" name="Picture 3" descr="C:\Users\jperez@dipreca.cl\Desktop\hospital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786050" y="2214554"/>
            <a:ext cx="2071702" cy="1553777"/>
          </a:xfrm>
          <a:prstGeom prst="rect">
            <a:avLst/>
          </a:prstGeom>
          <a:noFill/>
        </p:spPr>
      </p:pic>
      <p:pic>
        <p:nvPicPr>
          <p:cNvPr id="17" name="16 Imagen" descr="doctor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571868" y="3357562"/>
            <a:ext cx="928694" cy="739537"/>
          </a:xfrm>
          <a:prstGeom prst="rect">
            <a:avLst/>
          </a:prstGeom>
        </p:spPr>
      </p:pic>
      <p:pic>
        <p:nvPicPr>
          <p:cNvPr id="1029" name="Picture 5" descr="C:\Users\jperez@dipreca.cl\Desktop\facturacion-facturas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188660" y="4214818"/>
            <a:ext cx="526744" cy="507781"/>
          </a:xfrm>
          <a:prstGeom prst="rect">
            <a:avLst/>
          </a:prstGeom>
          <a:noFill/>
        </p:spPr>
      </p:pic>
      <p:pic>
        <p:nvPicPr>
          <p:cNvPr id="1030" name="Picture 6" descr="C:\Users\jperez@dipreca.cl\Desktop\dip.pn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715272" y="1643050"/>
            <a:ext cx="1049281" cy="1714512"/>
          </a:xfrm>
          <a:prstGeom prst="rect">
            <a:avLst/>
          </a:prstGeom>
          <a:noFill/>
        </p:spPr>
      </p:pic>
      <p:pic>
        <p:nvPicPr>
          <p:cNvPr id="1028" name="Picture 4" descr="C:\Users\jperez@dipreca.cl\Desktop\pc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74346" y="3857628"/>
            <a:ext cx="355447" cy="355447"/>
          </a:xfrm>
          <a:prstGeom prst="rect">
            <a:avLst/>
          </a:prstGeom>
          <a:noFill/>
        </p:spPr>
      </p:pic>
      <p:sp>
        <p:nvSpPr>
          <p:cNvPr id="18" name="17 Flecha derecha"/>
          <p:cNvSpPr/>
          <p:nvPr/>
        </p:nvSpPr>
        <p:spPr>
          <a:xfrm>
            <a:off x="2000232" y="2928934"/>
            <a:ext cx="714380" cy="285752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9" name="18 Flecha derecha"/>
          <p:cNvSpPr/>
          <p:nvPr/>
        </p:nvSpPr>
        <p:spPr>
          <a:xfrm>
            <a:off x="4786314" y="2928934"/>
            <a:ext cx="714380" cy="285752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0" name="19 Flecha derecha"/>
          <p:cNvSpPr/>
          <p:nvPr/>
        </p:nvSpPr>
        <p:spPr>
          <a:xfrm>
            <a:off x="6715140" y="2928934"/>
            <a:ext cx="714380" cy="285752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1" name="20 Flecha derecha"/>
          <p:cNvSpPr/>
          <p:nvPr/>
        </p:nvSpPr>
        <p:spPr>
          <a:xfrm rot="5400000">
            <a:off x="8251057" y="3607595"/>
            <a:ext cx="428628" cy="214314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2" name="21 Flecha derecha"/>
          <p:cNvSpPr/>
          <p:nvPr/>
        </p:nvSpPr>
        <p:spPr>
          <a:xfrm rot="10800000">
            <a:off x="6572265" y="4929198"/>
            <a:ext cx="714380" cy="285752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5" name="24 Flecha doblada"/>
          <p:cNvSpPr/>
          <p:nvPr/>
        </p:nvSpPr>
        <p:spPr>
          <a:xfrm rot="16200000">
            <a:off x="4170804" y="4258824"/>
            <a:ext cx="813816" cy="868680"/>
          </a:xfrm>
          <a:prstGeom prst="ben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schemeClr val="tx1"/>
              </a:solidFill>
            </a:endParaRPr>
          </a:p>
        </p:txBody>
      </p:sp>
      <p:sp>
        <p:nvSpPr>
          <p:cNvPr id="26" name="25 CuadroTexto"/>
          <p:cNvSpPr txBox="1"/>
          <p:nvPr/>
        </p:nvSpPr>
        <p:spPr>
          <a:xfrm>
            <a:off x="-357222" y="1571612"/>
            <a:ext cx="2786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schemeClr val="bg2">
                    <a:lumMod val="50000"/>
                  </a:schemeClr>
                </a:solidFill>
              </a:rPr>
              <a:t>Beneficiarios</a:t>
            </a:r>
          </a:p>
        </p:txBody>
      </p:sp>
      <p:sp>
        <p:nvSpPr>
          <p:cNvPr id="27" name="26 CuadroTexto"/>
          <p:cNvSpPr txBox="1"/>
          <p:nvPr/>
        </p:nvSpPr>
        <p:spPr>
          <a:xfrm>
            <a:off x="2357422" y="1957320"/>
            <a:ext cx="2786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schemeClr val="bg2">
                    <a:lumMod val="50000"/>
                  </a:schemeClr>
                </a:solidFill>
              </a:rPr>
              <a:t>Prestadores de Salud</a:t>
            </a:r>
          </a:p>
        </p:txBody>
      </p:sp>
      <p:sp>
        <p:nvSpPr>
          <p:cNvPr id="28" name="27 CuadroTexto"/>
          <p:cNvSpPr txBox="1"/>
          <p:nvPr/>
        </p:nvSpPr>
        <p:spPr>
          <a:xfrm>
            <a:off x="4929190" y="1714488"/>
            <a:ext cx="27860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schemeClr val="bg2">
                    <a:lumMod val="50000"/>
                  </a:schemeClr>
                </a:solidFill>
              </a:rPr>
              <a:t>Generan Boletas y/o Facturas Cobrando el 100% </a:t>
            </a:r>
          </a:p>
        </p:txBody>
      </p:sp>
      <p:sp>
        <p:nvSpPr>
          <p:cNvPr id="29" name="28 CuadroTexto"/>
          <p:cNvSpPr txBox="1"/>
          <p:nvPr/>
        </p:nvSpPr>
        <p:spPr>
          <a:xfrm>
            <a:off x="6858016" y="1314378"/>
            <a:ext cx="2786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schemeClr val="bg2">
                    <a:lumMod val="50000"/>
                  </a:schemeClr>
                </a:solidFill>
              </a:rPr>
              <a:t>DIPRECA</a:t>
            </a:r>
          </a:p>
        </p:txBody>
      </p:sp>
      <p:sp>
        <p:nvSpPr>
          <p:cNvPr id="30" name="29 CuadroTexto"/>
          <p:cNvSpPr txBox="1"/>
          <p:nvPr/>
        </p:nvSpPr>
        <p:spPr>
          <a:xfrm>
            <a:off x="6572264" y="4643446"/>
            <a:ext cx="278608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smtClean="0">
                <a:solidFill>
                  <a:schemeClr val="bg2">
                    <a:lumMod val="50000"/>
                  </a:schemeClr>
                </a:solidFill>
              </a:rPr>
              <a:t>Procesan y generan aportes</a:t>
            </a:r>
          </a:p>
          <a:p>
            <a:pPr algn="ctr">
              <a:buFont typeface="Arial" pitchFamily="34" charset="0"/>
              <a:buChar char="•"/>
            </a:pPr>
            <a:r>
              <a:rPr lang="es-ES" sz="1600" b="1" dirty="0" smtClean="0">
                <a:solidFill>
                  <a:schemeClr val="bg2">
                    <a:lumMod val="50000"/>
                  </a:schemeClr>
                </a:solidFill>
              </a:rPr>
              <a:t>DIPRECA</a:t>
            </a:r>
          </a:p>
          <a:p>
            <a:pPr algn="ctr">
              <a:buFont typeface="Arial" pitchFamily="34" charset="0"/>
              <a:buChar char="•"/>
            </a:pPr>
            <a:r>
              <a:rPr lang="es-ES" sz="1600" b="1" dirty="0" smtClean="0">
                <a:solidFill>
                  <a:schemeClr val="bg2">
                    <a:lumMod val="50000"/>
                  </a:schemeClr>
                </a:solidFill>
              </a:rPr>
              <a:t>SEGURO</a:t>
            </a:r>
          </a:p>
          <a:p>
            <a:pPr algn="ctr">
              <a:buFont typeface="Arial" pitchFamily="34" charset="0"/>
              <a:buChar char="•"/>
            </a:pPr>
            <a:r>
              <a:rPr lang="es-ES" sz="1600" b="1" dirty="0" smtClean="0">
                <a:solidFill>
                  <a:schemeClr val="bg2">
                    <a:lumMod val="50000"/>
                  </a:schemeClr>
                </a:solidFill>
              </a:rPr>
              <a:t>COPAGO</a:t>
            </a:r>
          </a:p>
        </p:txBody>
      </p:sp>
      <p:sp>
        <p:nvSpPr>
          <p:cNvPr id="31" name="30 CuadroTexto"/>
          <p:cNvSpPr txBox="1"/>
          <p:nvPr/>
        </p:nvSpPr>
        <p:spPr>
          <a:xfrm>
            <a:off x="4429124" y="4386212"/>
            <a:ext cx="2786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schemeClr val="bg2">
                    <a:lumMod val="50000"/>
                  </a:schemeClr>
                </a:solidFill>
              </a:rPr>
              <a:t>Pago 100%</a:t>
            </a:r>
          </a:p>
        </p:txBody>
      </p:sp>
      <p:sp>
        <p:nvSpPr>
          <p:cNvPr id="32" name="31 CuadroTexto"/>
          <p:cNvSpPr txBox="1"/>
          <p:nvPr/>
        </p:nvSpPr>
        <p:spPr>
          <a:xfrm>
            <a:off x="-71470" y="3822332"/>
            <a:ext cx="278608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smtClean="0">
                <a:solidFill>
                  <a:schemeClr val="accent1">
                    <a:lumMod val="50000"/>
                  </a:schemeClr>
                </a:solidFill>
              </a:rPr>
              <a:t>261.463 Beneficiarios, de los cuales solo los titulares aportan el 2,55%</a:t>
            </a:r>
            <a:r>
              <a:rPr lang="es-ES" sz="20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35" name="34 CuadroTexto"/>
          <p:cNvSpPr txBox="1"/>
          <p:nvPr/>
        </p:nvSpPr>
        <p:spPr>
          <a:xfrm>
            <a:off x="8143900" y="3929066"/>
            <a:ext cx="7858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smtClean="0">
                <a:solidFill>
                  <a:schemeClr val="bg2">
                    <a:lumMod val="50000"/>
                  </a:schemeClr>
                </a:solidFill>
              </a:rPr>
              <a:t>AFS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-3119" y="3357562"/>
            <a:ext cx="503153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5" grpId="0" animBg="1"/>
      <p:bldP spid="26" grpId="0"/>
      <p:bldP spid="27" grpId="0"/>
      <p:bldP spid="28" grpId="0"/>
      <p:bldP spid="29" grpId="0"/>
      <p:bldP spid="30" grpId="0"/>
      <p:bldP spid="31" grpId="0"/>
      <p:bldP spid="32" grpId="0"/>
      <p:bldP spid="3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3" name="1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49765738"/>
              </p:ext>
            </p:extLst>
          </p:nvPr>
        </p:nvGraphicFramePr>
        <p:xfrm>
          <a:off x="179512" y="4757787"/>
          <a:ext cx="8856983" cy="228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4056"/>
                <a:gridCol w="576064"/>
                <a:gridCol w="576064"/>
                <a:gridCol w="576064"/>
                <a:gridCol w="576064"/>
                <a:gridCol w="502796"/>
                <a:gridCol w="577324"/>
                <a:gridCol w="532544"/>
                <a:gridCol w="763600"/>
                <a:gridCol w="504056"/>
                <a:gridCol w="432048"/>
                <a:gridCol w="523066"/>
                <a:gridCol w="701070"/>
                <a:gridCol w="576064"/>
                <a:gridCol w="432048"/>
                <a:gridCol w="504055"/>
              </a:tblGrid>
              <a:tr h="22860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L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1502</a:t>
                      </a:r>
                    </a:p>
                  </a:txBody>
                  <a:tcPr marL="5414" marR="5414" marT="541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L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980</a:t>
                      </a:r>
                    </a:p>
                  </a:txBody>
                  <a:tcPr marL="5414" marR="5414" marT="541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L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522</a:t>
                      </a:r>
                    </a:p>
                  </a:txBody>
                  <a:tcPr marL="5414" marR="5414" marT="541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L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105</a:t>
                      </a:r>
                    </a:p>
                  </a:txBody>
                  <a:tcPr marL="5414" marR="5414" marT="541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L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231</a:t>
                      </a:r>
                    </a:p>
                  </a:txBody>
                  <a:tcPr marL="5414" marR="5414" marT="541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L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275</a:t>
                      </a:r>
                    </a:p>
                  </a:txBody>
                  <a:tcPr marL="5414" marR="5414" marT="541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L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402</a:t>
                      </a:r>
                    </a:p>
                  </a:txBody>
                  <a:tcPr marL="5414" marR="5414" marT="541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L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489</a:t>
                      </a:r>
                    </a:p>
                  </a:txBody>
                  <a:tcPr marL="5414" marR="5414" marT="541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L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330</a:t>
                      </a:r>
                    </a:p>
                  </a:txBody>
                  <a:tcPr marL="5414" marR="5414" marT="541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L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552</a:t>
                      </a:r>
                    </a:p>
                  </a:txBody>
                  <a:tcPr marL="5414" marR="5414" marT="541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L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132</a:t>
                      </a:r>
                    </a:p>
                  </a:txBody>
                  <a:tcPr marL="5414" marR="5414" marT="541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L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488</a:t>
                      </a:r>
                    </a:p>
                  </a:txBody>
                  <a:tcPr marL="5414" marR="5414" marT="541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L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330</a:t>
                      </a:r>
                    </a:p>
                  </a:txBody>
                  <a:tcPr marL="5414" marR="5414" marT="541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L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373</a:t>
                      </a:r>
                    </a:p>
                  </a:txBody>
                  <a:tcPr marL="5414" marR="5414" marT="541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L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84</a:t>
                      </a:r>
                    </a:p>
                  </a:txBody>
                  <a:tcPr marL="5414" marR="5414" marT="541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L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95</a:t>
                      </a:r>
                    </a:p>
                  </a:txBody>
                  <a:tcPr marL="5414" marR="5414" marT="5414" marB="0" anchor="ctr"/>
                </a:tc>
              </a:tr>
            </a:tbl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1187623" y="1583531"/>
            <a:ext cx="7124591" cy="307777"/>
          </a:xfrm>
          <a:prstGeom prst="rect">
            <a:avLst/>
          </a:prstGeom>
          <a:noFill/>
          <a:ln w="25400">
            <a:solidFill>
              <a:srgbClr val="4F81BD"/>
            </a:solidFill>
          </a:ln>
        </p:spPr>
        <p:txBody>
          <a:bodyPr wrap="square">
            <a:spAutoFit/>
          </a:bodyPr>
          <a:lstStyle>
            <a:defPPr>
              <a:defRPr lang="es-MX"/>
            </a:defPPr>
            <a:lvl1pPr algn="ctr">
              <a:defRPr sz="1400" b="1" kern="0">
                <a:ln w="1905"/>
                <a:solidFill>
                  <a:srgbClr val="336699"/>
                </a:solidFill>
              </a:defRPr>
            </a:lvl1pPr>
          </a:lstStyle>
          <a:p>
            <a:r>
              <a:rPr lang="es-ES" dirty="0" smtClean="0"/>
              <a:t>SATISFACCIÓN GENERAL-  </a:t>
            </a:r>
            <a:r>
              <a:rPr lang="es-ES" dirty="0"/>
              <a:t>ADMINISTRADOR FONDOS DE </a:t>
            </a:r>
            <a:r>
              <a:rPr lang="es-ES" dirty="0" smtClean="0"/>
              <a:t>SALUD</a:t>
            </a:r>
            <a:endParaRPr lang="es-ES" dirty="0"/>
          </a:p>
        </p:txBody>
      </p:sp>
      <p:graphicFrame>
        <p:nvGraphicFramePr>
          <p:cNvPr id="1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840141047"/>
              </p:ext>
            </p:extLst>
          </p:nvPr>
        </p:nvGraphicFramePr>
        <p:xfrm>
          <a:off x="16112" y="1995910"/>
          <a:ext cx="8993188" cy="2353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6" name="15 Rectángulo"/>
          <p:cNvSpPr/>
          <p:nvPr/>
        </p:nvSpPr>
        <p:spPr bwMode="auto">
          <a:xfrm>
            <a:off x="1839898" y="2271287"/>
            <a:ext cx="2799750" cy="2419290"/>
          </a:xfrm>
          <a:prstGeom prst="rect">
            <a:avLst/>
          </a:prstGeom>
          <a:noFill/>
          <a:ln w="19050" cmpd="sng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endParaRPr lang="es-CL" sz="160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7" name="16 Rectángulo"/>
          <p:cNvSpPr/>
          <p:nvPr/>
        </p:nvSpPr>
        <p:spPr bwMode="auto">
          <a:xfrm>
            <a:off x="4639648" y="2271287"/>
            <a:ext cx="2088391" cy="2419290"/>
          </a:xfrm>
          <a:prstGeom prst="rect">
            <a:avLst/>
          </a:prstGeom>
          <a:noFill/>
          <a:ln w="19050" cmpd="sng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endParaRPr lang="es-CL" sz="1600" dirty="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8" name="20 Rectángulo"/>
          <p:cNvSpPr/>
          <p:nvPr/>
        </p:nvSpPr>
        <p:spPr bwMode="auto">
          <a:xfrm>
            <a:off x="759776" y="2271287"/>
            <a:ext cx="1080121" cy="2419290"/>
          </a:xfrm>
          <a:prstGeom prst="rect">
            <a:avLst/>
          </a:prstGeom>
          <a:noFill/>
          <a:ln w="19050" cmpd="sng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endParaRPr lang="es-CL" sz="160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9" name="16 Rectángulo"/>
          <p:cNvSpPr/>
          <p:nvPr/>
        </p:nvSpPr>
        <p:spPr bwMode="auto">
          <a:xfrm>
            <a:off x="6728040" y="2276812"/>
            <a:ext cx="2233080" cy="2420572"/>
          </a:xfrm>
          <a:prstGeom prst="rect">
            <a:avLst/>
          </a:prstGeom>
          <a:noFill/>
          <a:ln w="19050" cmpd="sng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endParaRPr lang="es-CL" sz="1600" dirty="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0" name="Text Box 17"/>
          <p:cNvSpPr txBox="1">
            <a:spLocks noChangeArrowheads="1"/>
          </p:cNvSpPr>
          <p:nvPr/>
        </p:nvSpPr>
        <p:spPr bwMode="auto">
          <a:xfrm>
            <a:off x="35497" y="3863254"/>
            <a:ext cx="7920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CL" sz="600" b="1" dirty="0" smtClean="0">
                <a:solidFill>
                  <a:srgbClr val="000000"/>
                </a:solidFill>
                <a:latin typeface="Arial" charset="0"/>
              </a:rPr>
              <a:t>Satisfacción General     Fondo de Salud</a:t>
            </a:r>
            <a:endParaRPr lang="es-ES" sz="6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1" name="Text Box 17"/>
          <p:cNvSpPr txBox="1">
            <a:spLocks noChangeArrowheads="1"/>
          </p:cNvSpPr>
          <p:nvPr/>
        </p:nvSpPr>
        <p:spPr bwMode="auto">
          <a:xfrm>
            <a:off x="683568" y="3965112"/>
            <a:ext cx="72428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CL" sz="600" b="1" dirty="0" smtClean="0">
                <a:solidFill>
                  <a:srgbClr val="000000"/>
                </a:solidFill>
                <a:latin typeface="Arial" charset="0"/>
              </a:rPr>
              <a:t>Hombre</a:t>
            </a:r>
            <a:endParaRPr lang="es-ES" sz="6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2" name="Text Box 17"/>
          <p:cNvSpPr txBox="1">
            <a:spLocks noChangeArrowheads="1"/>
          </p:cNvSpPr>
          <p:nvPr/>
        </p:nvSpPr>
        <p:spPr bwMode="auto">
          <a:xfrm>
            <a:off x="1187624" y="3965112"/>
            <a:ext cx="72428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CL" sz="600" b="1" dirty="0" smtClean="0">
                <a:solidFill>
                  <a:srgbClr val="000000"/>
                </a:solidFill>
                <a:latin typeface="Arial" charset="0"/>
              </a:rPr>
              <a:t>Mujer</a:t>
            </a:r>
            <a:endParaRPr lang="es-ES" sz="6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3" name="Text Box 17"/>
          <p:cNvSpPr txBox="1">
            <a:spLocks noChangeArrowheads="1"/>
          </p:cNvSpPr>
          <p:nvPr/>
        </p:nvSpPr>
        <p:spPr bwMode="auto">
          <a:xfrm>
            <a:off x="1759524" y="3965112"/>
            <a:ext cx="72428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CL" sz="600" b="1" dirty="0" smtClean="0">
                <a:solidFill>
                  <a:srgbClr val="000000"/>
                </a:solidFill>
                <a:latin typeface="Arial" charset="0"/>
              </a:rPr>
              <a:t>18 a 24</a:t>
            </a:r>
            <a:endParaRPr lang="es-ES" sz="6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4" name="Text Box 17"/>
          <p:cNvSpPr txBox="1">
            <a:spLocks noChangeArrowheads="1"/>
          </p:cNvSpPr>
          <p:nvPr/>
        </p:nvSpPr>
        <p:spPr bwMode="auto">
          <a:xfrm>
            <a:off x="2277397" y="3965112"/>
            <a:ext cx="72428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CL" sz="600" b="1" dirty="0" smtClean="0">
                <a:solidFill>
                  <a:srgbClr val="000000"/>
                </a:solidFill>
                <a:latin typeface="Arial" charset="0"/>
              </a:rPr>
              <a:t>25 a 35</a:t>
            </a:r>
            <a:endParaRPr lang="es-ES" sz="6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5" name="Text Box 17"/>
          <p:cNvSpPr txBox="1">
            <a:spLocks noChangeArrowheads="1"/>
          </p:cNvSpPr>
          <p:nvPr/>
        </p:nvSpPr>
        <p:spPr bwMode="auto">
          <a:xfrm>
            <a:off x="2781453" y="3965112"/>
            <a:ext cx="72428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CL" sz="600" b="1" dirty="0" smtClean="0">
                <a:solidFill>
                  <a:srgbClr val="000000"/>
                </a:solidFill>
                <a:latin typeface="Arial" charset="0"/>
              </a:rPr>
              <a:t>36 a 45</a:t>
            </a:r>
            <a:endParaRPr lang="es-ES" sz="6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6" name="Text Box 17"/>
          <p:cNvSpPr txBox="1">
            <a:spLocks noChangeArrowheads="1"/>
          </p:cNvSpPr>
          <p:nvPr/>
        </p:nvSpPr>
        <p:spPr bwMode="auto">
          <a:xfrm>
            <a:off x="3306336" y="3965112"/>
            <a:ext cx="72428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CL" sz="600" b="1" dirty="0" smtClean="0">
                <a:solidFill>
                  <a:srgbClr val="000000"/>
                </a:solidFill>
                <a:latin typeface="Arial" charset="0"/>
              </a:rPr>
              <a:t>46 a 60</a:t>
            </a:r>
            <a:endParaRPr lang="es-ES" sz="6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7" name="Text Box 17"/>
          <p:cNvSpPr txBox="1">
            <a:spLocks noChangeArrowheads="1"/>
          </p:cNvSpPr>
          <p:nvPr/>
        </p:nvSpPr>
        <p:spPr bwMode="auto">
          <a:xfrm>
            <a:off x="3806191" y="3965112"/>
            <a:ext cx="72428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CL" sz="600" b="1" dirty="0" smtClean="0">
                <a:solidFill>
                  <a:srgbClr val="000000"/>
                </a:solidFill>
                <a:latin typeface="Arial" charset="0"/>
              </a:rPr>
              <a:t>61 o más</a:t>
            </a:r>
            <a:endParaRPr lang="es-ES" sz="6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8" name="Text Box 17"/>
          <p:cNvSpPr txBox="1">
            <a:spLocks noChangeArrowheads="1"/>
          </p:cNvSpPr>
          <p:nvPr/>
        </p:nvSpPr>
        <p:spPr bwMode="auto">
          <a:xfrm>
            <a:off x="4538531" y="3965112"/>
            <a:ext cx="72428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CL" sz="600" b="1" dirty="0" smtClean="0">
                <a:solidFill>
                  <a:srgbClr val="000000"/>
                </a:solidFill>
                <a:latin typeface="Arial" charset="0"/>
              </a:rPr>
              <a:t>Carga</a:t>
            </a:r>
            <a:endParaRPr lang="es-ES" sz="6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9" name="Text Box 17"/>
          <p:cNvSpPr txBox="1">
            <a:spLocks noChangeArrowheads="1"/>
          </p:cNvSpPr>
          <p:nvPr/>
        </p:nvSpPr>
        <p:spPr bwMode="auto">
          <a:xfrm>
            <a:off x="5071855" y="3895863"/>
            <a:ext cx="72428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CL" sz="600" b="1" dirty="0" smtClean="0">
                <a:solidFill>
                  <a:srgbClr val="000000"/>
                </a:solidFill>
                <a:latin typeface="Arial" charset="0"/>
              </a:rPr>
              <a:t>Titular</a:t>
            </a:r>
          </a:p>
          <a:p>
            <a:pPr algn="ctr">
              <a:spcBef>
                <a:spcPct val="50000"/>
              </a:spcBef>
            </a:pPr>
            <a:r>
              <a:rPr lang="es-CL" sz="600" b="1" dirty="0" smtClean="0">
                <a:solidFill>
                  <a:srgbClr val="000000"/>
                </a:solidFill>
                <a:latin typeface="Arial" charset="0"/>
              </a:rPr>
              <a:t>Activo</a:t>
            </a:r>
            <a:endParaRPr lang="es-ES" sz="6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0" name="Text Box 17"/>
          <p:cNvSpPr txBox="1">
            <a:spLocks noChangeArrowheads="1"/>
          </p:cNvSpPr>
          <p:nvPr/>
        </p:nvSpPr>
        <p:spPr bwMode="auto">
          <a:xfrm>
            <a:off x="5575911" y="3918946"/>
            <a:ext cx="72428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CL" sz="600" b="1" dirty="0" smtClean="0">
                <a:solidFill>
                  <a:srgbClr val="000000"/>
                </a:solidFill>
                <a:latin typeface="Arial" charset="0"/>
              </a:rPr>
              <a:t>Titular Montepío</a:t>
            </a:r>
            <a:endParaRPr lang="es-ES" sz="6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6151975" y="3901415"/>
            <a:ext cx="72428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CL" sz="600" b="1" dirty="0" smtClean="0">
                <a:solidFill>
                  <a:srgbClr val="000000"/>
                </a:solidFill>
                <a:latin typeface="Arial" charset="0"/>
              </a:rPr>
              <a:t>Titular </a:t>
            </a:r>
          </a:p>
          <a:p>
            <a:pPr algn="ctr">
              <a:spcBef>
                <a:spcPct val="50000"/>
              </a:spcBef>
            </a:pPr>
            <a:r>
              <a:rPr lang="es-CL" sz="600" b="1" dirty="0" smtClean="0">
                <a:solidFill>
                  <a:srgbClr val="000000"/>
                </a:solidFill>
                <a:latin typeface="Arial" charset="0"/>
              </a:rPr>
              <a:t>Retiro</a:t>
            </a:r>
            <a:endParaRPr lang="es-ES" sz="6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2" name="Text Box 17"/>
          <p:cNvSpPr txBox="1">
            <a:spLocks noChangeArrowheads="1"/>
          </p:cNvSpPr>
          <p:nvPr/>
        </p:nvSpPr>
        <p:spPr bwMode="auto">
          <a:xfrm>
            <a:off x="6728039" y="3965112"/>
            <a:ext cx="72428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CL" sz="600" b="1" dirty="0" smtClean="0">
                <a:solidFill>
                  <a:srgbClr val="000000"/>
                </a:solidFill>
                <a:latin typeface="Arial" charset="0"/>
              </a:rPr>
              <a:t>Carga</a:t>
            </a:r>
            <a:endParaRPr lang="es-ES" sz="6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3" name="Text Box 17"/>
          <p:cNvSpPr txBox="1">
            <a:spLocks noChangeArrowheads="1"/>
          </p:cNvSpPr>
          <p:nvPr/>
        </p:nvSpPr>
        <p:spPr bwMode="auto">
          <a:xfrm>
            <a:off x="7196837" y="3965112"/>
            <a:ext cx="72428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MX"/>
            </a:defPPr>
            <a:lvl1pPr algn="ctr">
              <a:spcBef>
                <a:spcPct val="50000"/>
              </a:spcBef>
              <a:defRPr sz="600" b="1">
                <a:solidFill>
                  <a:srgbClr val="000000"/>
                </a:solidFill>
              </a:defRPr>
            </a:lvl1pPr>
            <a:lvl2pPr marL="742950" indent="-285750">
              <a:defRPr>
                <a:latin typeface="Tahoma" pitchFamily="34" charset="0"/>
              </a:defRPr>
            </a:lvl2pPr>
            <a:lvl3pPr marL="1143000" indent="-228600">
              <a:defRPr>
                <a:latin typeface="Tahoma" pitchFamily="34" charset="0"/>
              </a:defRPr>
            </a:lvl3pPr>
            <a:lvl4pPr marL="1600200" indent="-228600">
              <a:defRPr>
                <a:latin typeface="Tahoma" pitchFamily="34" charset="0"/>
              </a:defRPr>
            </a:lvl4pPr>
            <a:lvl5pPr marL="2057400" indent="-228600">
              <a:defRPr>
                <a:latin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9pPr>
          </a:lstStyle>
          <a:p>
            <a:r>
              <a:rPr lang="es-CL" dirty="0"/>
              <a:t>Carabineros</a:t>
            </a:r>
          </a:p>
        </p:txBody>
      </p:sp>
      <p:sp>
        <p:nvSpPr>
          <p:cNvPr id="64" name="Text Box 17"/>
          <p:cNvSpPr txBox="1">
            <a:spLocks noChangeArrowheads="1"/>
          </p:cNvSpPr>
          <p:nvPr/>
        </p:nvSpPr>
        <p:spPr bwMode="auto">
          <a:xfrm>
            <a:off x="8312215" y="3965112"/>
            <a:ext cx="72428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MX"/>
            </a:defPPr>
            <a:lvl1pPr algn="ctr">
              <a:spcBef>
                <a:spcPct val="50000"/>
              </a:spcBef>
              <a:defRPr sz="600" b="1">
                <a:solidFill>
                  <a:srgbClr val="000000"/>
                </a:solidFill>
              </a:defRPr>
            </a:lvl1pPr>
            <a:lvl2pPr marL="742950" indent="-285750">
              <a:defRPr>
                <a:latin typeface="Tahoma" pitchFamily="34" charset="0"/>
              </a:defRPr>
            </a:lvl2pPr>
            <a:lvl3pPr marL="1143000" indent="-228600">
              <a:defRPr>
                <a:latin typeface="Tahoma" pitchFamily="34" charset="0"/>
              </a:defRPr>
            </a:lvl3pPr>
            <a:lvl4pPr marL="1600200" indent="-228600">
              <a:defRPr>
                <a:latin typeface="Tahoma" pitchFamily="34" charset="0"/>
              </a:defRPr>
            </a:lvl4pPr>
            <a:lvl5pPr marL="2057400" indent="-228600">
              <a:defRPr>
                <a:latin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9pPr>
          </a:lstStyle>
          <a:p>
            <a:r>
              <a:rPr lang="es-CL" dirty="0"/>
              <a:t>Gendarmería</a:t>
            </a:r>
          </a:p>
        </p:txBody>
      </p:sp>
      <p:sp>
        <p:nvSpPr>
          <p:cNvPr id="65" name="Text Box 17"/>
          <p:cNvSpPr txBox="1">
            <a:spLocks noChangeArrowheads="1"/>
          </p:cNvSpPr>
          <p:nvPr/>
        </p:nvSpPr>
        <p:spPr bwMode="auto">
          <a:xfrm>
            <a:off x="7658373" y="3965112"/>
            <a:ext cx="93222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MX"/>
            </a:defPPr>
            <a:lvl1pPr algn="ctr">
              <a:spcBef>
                <a:spcPct val="50000"/>
              </a:spcBef>
              <a:defRPr sz="600" b="1">
                <a:solidFill>
                  <a:srgbClr val="000000"/>
                </a:solidFill>
              </a:defRPr>
            </a:lvl1pPr>
            <a:lvl2pPr marL="742950" indent="-285750">
              <a:defRPr>
                <a:latin typeface="Tahoma" pitchFamily="34" charset="0"/>
              </a:defRPr>
            </a:lvl2pPr>
            <a:lvl3pPr marL="1143000" indent="-228600">
              <a:defRPr>
                <a:latin typeface="Tahoma" pitchFamily="34" charset="0"/>
              </a:defRPr>
            </a:lvl3pPr>
            <a:lvl4pPr marL="1600200" indent="-228600">
              <a:defRPr>
                <a:latin typeface="Tahoma" pitchFamily="34" charset="0"/>
              </a:defRPr>
            </a:lvl4pPr>
            <a:lvl5pPr marL="2057400" indent="-228600">
              <a:defRPr>
                <a:latin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9pPr>
          </a:lstStyle>
          <a:p>
            <a:r>
              <a:rPr lang="es-CL" dirty="0"/>
              <a:t>Investigaciones</a:t>
            </a:r>
          </a:p>
        </p:txBody>
      </p:sp>
      <p:sp>
        <p:nvSpPr>
          <p:cNvPr id="66" name="Text Box 17"/>
          <p:cNvSpPr txBox="1">
            <a:spLocks noChangeArrowheads="1"/>
          </p:cNvSpPr>
          <p:nvPr/>
        </p:nvSpPr>
        <p:spPr bwMode="auto">
          <a:xfrm>
            <a:off x="967399" y="4281732"/>
            <a:ext cx="72428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CL" sz="800" b="1" dirty="0" smtClean="0">
                <a:solidFill>
                  <a:srgbClr val="000000"/>
                </a:solidFill>
                <a:latin typeface="Arial" charset="0"/>
              </a:rPr>
              <a:t>SEXO</a:t>
            </a:r>
            <a:endParaRPr lang="es-ES" sz="8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" name="Text Box 17"/>
          <p:cNvSpPr txBox="1">
            <a:spLocks noChangeArrowheads="1"/>
          </p:cNvSpPr>
          <p:nvPr/>
        </p:nvSpPr>
        <p:spPr bwMode="auto">
          <a:xfrm>
            <a:off x="2544110" y="4268777"/>
            <a:ext cx="130781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CL" sz="800" b="1" dirty="0">
                <a:solidFill>
                  <a:srgbClr val="000000"/>
                </a:solidFill>
                <a:latin typeface="Arial" charset="0"/>
              </a:rPr>
              <a:t>EDAD</a:t>
            </a:r>
            <a:endParaRPr lang="es-ES" sz="8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" name="Text Box 17"/>
          <p:cNvSpPr txBox="1">
            <a:spLocks noChangeArrowheads="1"/>
          </p:cNvSpPr>
          <p:nvPr/>
        </p:nvSpPr>
        <p:spPr bwMode="auto">
          <a:xfrm>
            <a:off x="5188704" y="4207222"/>
            <a:ext cx="101894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CL" sz="800" b="1" dirty="0" smtClean="0">
                <a:solidFill>
                  <a:srgbClr val="000000"/>
                </a:solidFill>
                <a:latin typeface="Arial" charset="0"/>
              </a:rPr>
              <a:t>TIPO DE BENEFICIARIO</a:t>
            </a:r>
            <a:endParaRPr lang="es-ES" sz="8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7355120" y="4207222"/>
            <a:ext cx="10189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MX"/>
            </a:defPPr>
            <a:lvl1pPr algn="ctr">
              <a:spcBef>
                <a:spcPct val="50000"/>
              </a:spcBef>
              <a:defRPr sz="800" b="1">
                <a:solidFill>
                  <a:srgbClr val="000000"/>
                </a:solidFill>
              </a:defRPr>
            </a:lvl1pPr>
            <a:lvl2pPr marL="742950" indent="-285750">
              <a:defRPr>
                <a:latin typeface="Tahoma" pitchFamily="34" charset="0"/>
              </a:defRPr>
            </a:lvl2pPr>
            <a:lvl3pPr marL="1143000" indent="-228600">
              <a:defRPr>
                <a:latin typeface="Tahoma" pitchFamily="34" charset="0"/>
              </a:defRPr>
            </a:lvl3pPr>
            <a:lvl4pPr marL="1600200" indent="-228600">
              <a:defRPr>
                <a:latin typeface="Tahoma" pitchFamily="34" charset="0"/>
              </a:defRPr>
            </a:lvl4pPr>
            <a:lvl5pPr marL="2057400" indent="-228600">
              <a:defRPr>
                <a:latin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9pPr>
          </a:lstStyle>
          <a:p>
            <a:r>
              <a:rPr lang="es-CL" dirty="0"/>
              <a:t>INSTITUCIÓN </a:t>
            </a:r>
            <a:r>
              <a:rPr lang="es-CL" dirty="0" smtClean="0"/>
              <a:t>A LA QUE PERTENECE</a:t>
            </a:r>
            <a:endParaRPr lang="es-CL" dirty="0"/>
          </a:p>
        </p:txBody>
      </p:sp>
      <p:sp>
        <p:nvSpPr>
          <p:cNvPr id="72" name="14 CuadroTexto"/>
          <p:cNvSpPr txBox="1"/>
          <p:nvPr/>
        </p:nvSpPr>
        <p:spPr>
          <a:xfrm>
            <a:off x="-80711" y="4777751"/>
            <a:ext cx="68356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800" dirty="0">
                <a:solidFill>
                  <a:prstClr val="black"/>
                </a:solidFill>
              </a:rPr>
              <a:t>Base</a:t>
            </a:r>
          </a:p>
        </p:txBody>
      </p:sp>
      <p:sp>
        <p:nvSpPr>
          <p:cNvPr id="74" name="20 Rectángulo"/>
          <p:cNvSpPr/>
          <p:nvPr/>
        </p:nvSpPr>
        <p:spPr bwMode="auto">
          <a:xfrm>
            <a:off x="107503" y="2262641"/>
            <a:ext cx="652273" cy="2419290"/>
          </a:xfrm>
          <a:prstGeom prst="rect">
            <a:avLst/>
          </a:prstGeom>
          <a:noFill/>
          <a:ln w="19050" cmpd="sng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endParaRPr lang="es-CL" sz="160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7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/>
            <a:r>
              <a:rPr lang="es-ES" sz="1400" b="1" i="1" kern="1200" dirty="0" smtClean="0">
                <a:latin typeface="Arial" pitchFamily="34" charset="0"/>
                <a:cs typeface="Arial" pitchFamily="34" charset="0"/>
              </a:rPr>
              <a:t>SATISFACCIÓN </a:t>
            </a:r>
            <a:r>
              <a:rPr lang="es-ES" sz="1400" b="1" i="1" kern="1200" dirty="0">
                <a:latin typeface="Arial" pitchFamily="34" charset="0"/>
                <a:cs typeface="Arial" pitchFamily="34" charset="0"/>
              </a:rPr>
              <a:t>ADMINISTRADOR FONDOS DE </a:t>
            </a:r>
            <a:r>
              <a:rPr lang="es-ES" sz="1400" b="1" i="1" kern="1200" dirty="0" smtClean="0">
                <a:latin typeface="Arial" pitchFamily="34" charset="0"/>
                <a:cs typeface="Arial" pitchFamily="34" charset="0"/>
              </a:rPr>
              <a:t>SALUD</a:t>
            </a:r>
            <a:r>
              <a:rPr lang="es-ES" sz="1400" b="1" i="1" kern="1200" dirty="0">
                <a:latin typeface="Arial" pitchFamily="34" charset="0"/>
                <a:cs typeface="Arial" pitchFamily="34" charset="0"/>
              </a:rPr>
              <a:t/>
            </a:r>
            <a:br>
              <a:rPr lang="es-ES" sz="1400" b="1" i="1" kern="1200" dirty="0">
                <a:latin typeface="Arial" pitchFamily="34" charset="0"/>
                <a:cs typeface="Arial" pitchFamily="34" charset="0"/>
              </a:rPr>
            </a:br>
            <a:r>
              <a:rPr lang="es-ES" sz="1400" b="0" kern="12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¿Qué </a:t>
            </a:r>
            <a:r>
              <a:rPr lang="es-ES" sz="1400" b="0" kern="1200" dirty="0">
                <a:latin typeface="Arial" pitchFamily="34" charset="0"/>
                <a:ea typeface="Verdana" pitchFamily="34" charset="0"/>
                <a:cs typeface="Arial" pitchFamily="34" charset="0"/>
              </a:rPr>
              <a:t>tan satisfecho se encuentra Ud., en general, con DIPRECA en los servicios que brinda como administrador de los fondos de salud?</a:t>
            </a:r>
            <a:r>
              <a:rPr lang="es-CL" sz="1400" b="0" kern="1200" dirty="0">
                <a:latin typeface="Arial" pitchFamily="34" charset="0"/>
                <a:ea typeface="Verdana" pitchFamily="34" charset="0"/>
                <a:cs typeface="Arial" pitchFamily="34" charset="0"/>
              </a:rPr>
              <a:t/>
            </a:r>
            <a:br>
              <a:rPr lang="es-CL" sz="1400" b="0" kern="1200" dirty="0">
                <a:latin typeface="Arial" pitchFamily="34" charset="0"/>
                <a:ea typeface="Verdana" pitchFamily="34" charset="0"/>
                <a:cs typeface="Arial" pitchFamily="34" charset="0"/>
              </a:rPr>
            </a:br>
            <a:r>
              <a:rPr lang="es-ES" sz="1200" b="0" i="1" kern="1200" dirty="0">
                <a:latin typeface="Arial" pitchFamily="34" charset="0"/>
                <a:ea typeface="Verdana" pitchFamily="34" charset="0"/>
                <a:cs typeface="Arial" pitchFamily="34" charset="0"/>
              </a:rPr>
              <a:t>Base: total (1502)</a:t>
            </a:r>
            <a:br>
              <a:rPr lang="es-ES" sz="1200" b="0" i="1" kern="1200" dirty="0">
                <a:latin typeface="Arial" pitchFamily="34" charset="0"/>
                <a:ea typeface="Verdana" pitchFamily="34" charset="0"/>
                <a:cs typeface="Arial" pitchFamily="34" charset="0"/>
              </a:rPr>
            </a:br>
            <a:endParaRPr lang="es-CL" sz="1200" b="0" i="1" kern="1200" dirty="0"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35" name="34 CuadroTexto"/>
          <p:cNvSpPr txBox="1"/>
          <p:nvPr/>
        </p:nvSpPr>
        <p:spPr>
          <a:xfrm>
            <a:off x="1357290" y="5429264"/>
            <a:ext cx="4588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smtClean="0"/>
              <a:t>Muestra los resultados con enfoque de género.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xmlns="" val="360831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38 CuadroTexto"/>
          <p:cNvSpPr txBox="1">
            <a:spLocks noChangeArrowheads="1"/>
          </p:cNvSpPr>
          <p:nvPr/>
        </p:nvSpPr>
        <p:spPr bwMode="auto">
          <a:xfrm>
            <a:off x="-82173" y="4156192"/>
            <a:ext cx="57943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s-CL" sz="800" dirty="0">
                <a:solidFill>
                  <a:srgbClr val="000000"/>
                </a:solidFill>
                <a:latin typeface="Arial" charset="0"/>
              </a:rPr>
              <a:t>Base:</a:t>
            </a:r>
          </a:p>
        </p:txBody>
      </p:sp>
      <p:graphicFrame>
        <p:nvGraphicFramePr>
          <p:cNvPr id="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059097933"/>
              </p:ext>
            </p:extLst>
          </p:nvPr>
        </p:nvGraphicFramePr>
        <p:xfrm>
          <a:off x="16112" y="1729210"/>
          <a:ext cx="8993188" cy="2353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1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40693027"/>
              </p:ext>
            </p:extLst>
          </p:nvPr>
        </p:nvGraphicFramePr>
        <p:xfrm>
          <a:off x="308288" y="4155644"/>
          <a:ext cx="8640965" cy="2357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2682"/>
                <a:gridCol w="620687"/>
                <a:gridCol w="544114"/>
                <a:gridCol w="544114"/>
                <a:gridCol w="544114"/>
                <a:gridCol w="544114"/>
                <a:gridCol w="544114"/>
                <a:gridCol w="544114"/>
                <a:gridCol w="544114"/>
                <a:gridCol w="544114"/>
                <a:gridCol w="544114"/>
                <a:gridCol w="544114"/>
                <a:gridCol w="544114"/>
                <a:gridCol w="544114"/>
                <a:gridCol w="544114"/>
                <a:gridCol w="544114"/>
              </a:tblGrid>
              <a:tr h="235728"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1502</a:t>
                      </a:r>
                      <a:endParaRPr lang="es-ES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1502</a:t>
                      </a:r>
                      <a:endParaRPr lang="es-CL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1502</a:t>
                      </a:r>
                      <a:endParaRPr lang="es-CL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1502</a:t>
                      </a:r>
                      <a:endParaRPr lang="es-CL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1502</a:t>
                      </a:r>
                      <a:endParaRPr lang="es-CL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1502</a:t>
                      </a:r>
                      <a:endParaRPr lang="es-CL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1502</a:t>
                      </a:r>
                      <a:endParaRPr lang="es-CL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1502</a:t>
                      </a:r>
                      <a:endParaRPr lang="es-CL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1502</a:t>
                      </a:r>
                      <a:endParaRPr lang="es-CL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1502</a:t>
                      </a:r>
                      <a:endParaRPr lang="es-CL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1502</a:t>
                      </a:r>
                      <a:endParaRPr lang="es-CL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1502</a:t>
                      </a:r>
                      <a:endParaRPr lang="es-CL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1502</a:t>
                      </a:r>
                      <a:endParaRPr lang="es-CL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1502</a:t>
                      </a:r>
                      <a:endParaRPr lang="es-CL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1502</a:t>
                      </a:r>
                      <a:endParaRPr lang="es-CL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1502</a:t>
                      </a:r>
                      <a:endParaRPr lang="es-CL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9" name="18 Rectángulo"/>
          <p:cNvSpPr/>
          <p:nvPr/>
        </p:nvSpPr>
        <p:spPr bwMode="auto">
          <a:xfrm>
            <a:off x="191941" y="2002223"/>
            <a:ext cx="563635" cy="2088000"/>
          </a:xfrm>
          <a:prstGeom prst="rect">
            <a:avLst/>
          </a:prstGeom>
          <a:noFill/>
          <a:ln w="19050" cmpd="sng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endParaRPr lang="es-CL" sz="160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0" name="19 Rectángulo"/>
          <p:cNvSpPr/>
          <p:nvPr/>
        </p:nvSpPr>
        <p:spPr bwMode="auto">
          <a:xfrm>
            <a:off x="755576" y="2002223"/>
            <a:ext cx="8208911" cy="2088000"/>
          </a:xfrm>
          <a:prstGeom prst="rect">
            <a:avLst/>
          </a:prstGeom>
          <a:noFill/>
          <a:ln w="19050" cmpd="sng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endParaRPr lang="es-CL" sz="160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1187623" y="1387586"/>
            <a:ext cx="7124591" cy="307777"/>
          </a:xfrm>
          <a:prstGeom prst="rect">
            <a:avLst/>
          </a:prstGeom>
          <a:noFill/>
          <a:ln w="25400">
            <a:solidFill>
              <a:srgbClr val="4F81BD"/>
            </a:solidFill>
          </a:ln>
        </p:spPr>
        <p:txBody>
          <a:bodyPr wrap="square">
            <a:spAutoFit/>
          </a:bodyPr>
          <a:lstStyle>
            <a:defPPr>
              <a:defRPr lang="es-MX"/>
            </a:defPPr>
            <a:lvl1pPr algn="ctr">
              <a:defRPr sz="1400" b="1" kern="0">
                <a:ln w="1905"/>
                <a:solidFill>
                  <a:srgbClr val="336699"/>
                </a:solidFill>
              </a:defRPr>
            </a:lvl1pPr>
          </a:lstStyle>
          <a:p>
            <a:r>
              <a:rPr lang="es-ES" dirty="0"/>
              <a:t>SATISFACCIÓN GENERAL-  ADMINISTRADOR FONDOS DE SALUD</a:t>
            </a:r>
          </a:p>
        </p:txBody>
      </p:sp>
      <p:sp>
        <p:nvSpPr>
          <p:cNvPr id="1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/>
            <a:r>
              <a:rPr lang="es-ES" sz="1400" b="1" i="1" kern="1200" dirty="0" smtClean="0">
                <a:latin typeface="Arial" pitchFamily="34" charset="0"/>
                <a:cs typeface="Arial" pitchFamily="34" charset="0"/>
              </a:rPr>
              <a:t>SATISFACCIÓN </a:t>
            </a:r>
            <a:r>
              <a:rPr lang="es-ES" sz="1400" b="1" i="1" kern="1200" dirty="0">
                <a:latin typeface="Arial" pitchFamily="34" charset="0"/>
                <a:cs typeface="Arial" pitchFamily="34" charset="0"/>
              </a:rPr>
              <a:t>ADMINISTRADOR FONDOS DE SALUD</a:t>
            </a:r>
            <a:br>
              <a:rPr lang="es-ES" sz="1400" b="1" i="1" kern="1200" dirty="0">
                <a:latin typeface="Arial" pitchFamily="34" charset="0"/>
                <a:cs typeface="Arial" pitchFamily="34" charset="0"/>
              </a:rPr>
            </a:br>
            <a:r>
              <a:rPr lang="es-ES" sz="1400" b="1" kern="12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¿Qué </a:t>
            </a:r>
            <a:r>
              <a:rPr lang="es-ES" sz="1400" b="1" kern="1200" dirty="0">
                <a:latin typeface="Arial" pitchFamily="34" charset="0"/>
                <a:ea typeface="Verdana" pitchFamily="34" charset="0"/>
                <a:cs typeface="Arial" pitchFamily="34" charset="0"/>
              </a:rPr>
              <a:t>tan satisfecho se encuentra Ud., en general, con DIPRECA en los servicios que brinda como administrador de los fondos de salud?</a:t>
            </a:r>
            <a:r>
              <a:rPr lang="es-CL" sz="1400" b="1" kern="1200" dirty="0">
                <a:latin typeface="Arial" pitchFamily="34" charset="0"/>
                <a:ea typeface="Verdana" pitchFamily="34" charset="0"/>
                <a:cs typeface="Arial" pitchFamily="34" charset="0"/>
              </a:rPr>
              <a:t/>
            </a:r>
            <a:br>
              <a:rPr lang="es-CL" sz="1400" b="1" kern="1200" dirty="0">
                <a:latin typeface="Arial" pitchFamily="34" charset="0"/>
                <a:ea typeface="Verdana" pitchFamily="34" charset="0"/>
                <a:cs typeface="Arial" pitchFamily="34" charset="0"/>
              </a:rPr>
            </a:br>
            <a:r>
              <a:rPr lang="es-ES" sz="1200" b="1" i="1" kern="1200" dirty="0">
                <a:latin typeface="Arial" pitchFamily="34" charset="0"/>
                <a:ea typeface="Verdana" pitchFamily="34" charset="0"/>
                <a:cs typeface="Arial" pitchFamily="34" charset="0"/>
              </a:rPr>
              <a:t>Base: total (1502)</a:t>
            </a:r>
            <a:br>
              <a:rPr lang="es-ES" sz="1200" b="1" i="1" kern="1200" dirty="0">
                <a:latin typeface="Arial" pitchFamily="34" charset="0"/>
                <a:ea typeface="Verdana" pitchFamily="34" charset="0"/>
                <a:cs typeface="Arial" pitchFamily="34" charset="0"/>
              </a:rPr>
            </a:br>
            <a:endParaRPr lang="es-CL" sz="1200" b="1" i="1" kern="1200" dirty="0"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142844" y="5357826"/>
            <a:ext cx="8944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smtClean="0"/>
              <a:t>índices de satisfacción neta que cada producto del Administrador de Fondos de Salud obtuvo.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xmlns="" val="42377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 CuadroTexto"/>
          <p:cNvSpPr txBox="1"/>
          <p:nvPr/>
        </p:nvSpPr>
        <p:spPr>
          <a:xfrm>
            <a:off x="571472" y="285728"/>
            <a:ext cx="792961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2000" dirty="0" smtClean="0"/>
              <a:t>Los focos de mejora son:</a:t>
            </a:r>
          </a:p>
          <a:p>
            <a:pPr algn="just"/>
            <a:endParaRPr lang="es-CL" sz="2000" dirty="0" smtClean="0"/>
          </a:p>
          <a:p>
            <a:pPr algn="just">
              <a:buFont typeface="Arial" pitchFamily="34" charset="0"/>
              <a:buChar char="•"/>
            </a:pPr>
            <a:r>
              <a:rPr lang="es-CL" sz="2000" dirty="0" smtClean="0"/>
              <a:t>Reintegro "Exprés“ </a:t>
            </a:r>
          </a:p>
          <a:p>
            <a:pPr algn="just">
              <a:buFont typeface="Arial" pitchFamily="34" charset="0"/>
              <a:buChar char="•"/>
            </a:pPr>
            <a:r>
              <a:rPr lang="es-CL" sz="2000" dirty="0" smtClean="0"/>
              <a:t>Reintegro "Normal“</a:t>
            </a:r>
          </a:p>
          <a:p>
            <a:pPr algn="just"/>
            <a:endParaRPr lang="es-CL" sz="2000" dirty="0" smtClean="0"/>
          </a:p>
          <a:p>
            <a:pPr algn="just"/>
            <a:r>
              <a:rPr lang="es-CL" sz="2000" dirty="0" smtClean="0"/>
              <a:t>El factor de riesgo es el:</a:t>
            </a:r>
          </a:p>
          <a:p>
            <a:pPr algn="just"/>
            <a:endParaRPr lang="es-CL" sz="2000" dirty="0" smtClean="0"/>
          </a:p>
          <a:p>
            <a:pPr algn="just">
              <a:buFont typeface="Arial" pitchFamily="34" charset="0"/>
              <a:buChar char="•"/>
            </a:pPr>
            <a:r>
              <a:rPr lang="es-CL" sz="2000" dirty="0" smtClean="0"/>
              <a:t>Reintegro del Seguro </a:t>
            </a:r>
            <a:r>
              <a:rPr lang="es-CL" sz="1600" dirty="0" smtClean="0"/>
              <a:t>(es decir, este atributo podría transformarse en otro foco de mejora).</a:t>
            </a:r>
          </a:p>
          <a:p>
            <a:pPr algn="just">
              <a:buFont typeface="Arial" pitchFamily="34" charset="0"/>
              <a:buChar char="•"/>
            </a:pPr>
            <a:endParaRPr lang="es-CL" sz="2000" dirty="0" smtClean="0"/>
          </a:p>
          <a:p>
            <a:pPr algn="just"/>
            <a:r>
              <a:rPr lang="es-CL" sz="2000" dirty="0" smtClean="0"/>
              <a:t>Los factores de reforzamiento que constituyen la fortaleza del Área son:</a:t>
            </a:r>
          </a:p>
          <a:p>
            <a:pPr algn="just"/>
            <a:endParaRPr lang="es-CL" sz="2000" dirty="0" smtClean="0"/>
          </a:p>
          <a:p>
            <a:pPr>
              <a:buFont typeface="Arial" pitchFamily="34" charset="0"/>
              <a:buChar char="•"/>
            </a:pPr>
            <a:r>
              <a:rPr lang="es-CL" sz="2000" dirty="0" smtClean="0"/>
              <a:t>Convenios y gestión para uso de Consultas Médicas.</a:t>
            </a:r>
          </a:p>
          <a:p>
            <a:pPr>
              <a:buFont typeface="Arial" pitchFamily="34" charset="0"/>
              <a:buChar char="•"/>
            </a:pPr>
            <a:r>
              <a:rPr lang="es-CL" sz="2000" dirty="0" smtClean="0"/>
              <a:t>Seguro Catastrófico.</a:t>
            </a:r>
          </a:p>
          <a:p>
            <a:pPr>
              <a:buFont typeface="Arial" pitchFamily="34" charset="0"/>
              <a:buChar char="•"/>
            </a:pPr>
            <a:r>
              <a:rPr lang="es-CL" sz="2000" dirty="0" smtClean="0"/>
              <a:t>Convenios y gestión para Exámenes.</a:t>
            </a:r>
          </a:p>
          <a:p>
            <a:pPr>
              <a:buFont typeface="Arial" pitchFamily="34" charset="0"/>
              <a:buChar char="•"/>
            </a:pPr>
            <a:r>
              <a:rPr lang="es-CL" sz="2000" dirty="0" smtClean="0"/>
              <a:t>Convenios y gestión para Hospitalizaciones.</a:t>
            </a:r>
          </a:p>
          <a:p>
            <a:pPr>
              <a:buFont typeface="Arial" pitchFamily="34" charset="0"/>
              <a:buChar char="•"/>
            </a:pPr>
            <a:r>
              <a:rPr lang="es-CL" sz="2000" dirty="0" smtClean="0"/>
              <a:t>Solicitud del CMC.</a:t>
            </a:r>
          </a:p>
        </p:txBody>
      </p:sp>
    </p:spTree>
    <p:extLst>
      <p:ext uri="{BB962C8B-B14F-4D97-AF65-F5344CB8AC3E}">
        <p14:creationId xmlns:p14="http://schemas.microsoft.com/office/powerpoint/2010/main" xmlns="" val="272892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142844" y="357166"/>
            <a:ext cx="8786874" cy="6357982"/>
          </a:xfrm>
          <a:prstGeom prst="roundRect">
            <a:avLst>
              <a:gd name="adj" fmla="val 3146"/>
            </a:avLst>
          </a:prstGeom>
          <a:solidFill>
            <a:srgbClr val="FFFFFF">
              <a:alpha val="4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0" name="9 CuadroTexto"/>
          <p:cNvSpPr txBox="1"/>
          <p:nvPr/>
        </p:nvSpPr>
        <p:spPr>
          <a:xfrm>
            <a:off x="1142976" y="201019"/>
            <a:ext cx="67151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schemeClr val="tx2">
                    <a:lumMod val="50000"/>
                  </a:schemeClr>
                </a:solidFill>
              </a:rPr>
              <a:t>SISTEMA DE SALUD DIPRECA RM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0"/>
            <a:ext cx="1928825" cy="214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642910" y="6812281"/>
            <a:ext cx="1928825" cy="4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12 Imagen" descr="institu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72330" y="6026082"/>
            <a:ext cx="1836340" cy="617628"/>
          </a:xfrm>
          <a:prstGeom prst="rect">
            <a:avLst/>
          </a:prstGeom>
        </p:spPr>
      </p:pic>
      <p:pic>
        <p:nvPicPr>
          <p:cNvPr id="14" name="13 Imagen" descr="abuelo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76506" y="4084545"/>
            <a:ext cx="798430" cy="630339"/>
          </a:xfrm>
          <a:prstGeom prst="rect">
            <a:avLst/>
          </a:prstGeom>
        </p:spPr>
      </p:pic>
      <p:pic>
        <p:nvPicPr>
          <p:cNvPr id="15" name="14 Imagen" descr="efectivo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3553" y="3513042"/>
            <a:ext cx="1355769" cy="642942"/>
          </a:xfrm>
          <a:prstGeom prst="rect">
            <a:avLst/>
          </a:prstGeom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19567" y="6072206"/>
            <a:ext cx="503153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3" descr="C:\Users\jperez@dipreca.cl\Desktop\hospital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27490" y="3143248"/>
            <a:ext cx="1673005" cy="1254754"/>
          </a:xfrm>
          <a:prstGeom prst="rect">
            <a:avLst/>
          </a:prstGeom>
          <a:noFill/>
        </p:spPr>
      </p:pic>
      <p:pic>
        <p:nvPicPr>
          <p:cNvPr id="21" name="Picture 3" descr="C:\Users\jperez@dipreca.cl\Desktop\hospital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43570" y="1714488"/>
            <a:ext cx="2071702" cy="1553777"/>
          </a:xfrm>
          <a:prstGeom prst="rect">
            <a:avLst/>
          </a:prstGeom>
          <a:noFill/>
        </p:spPr>
      </p:pic>
      <p:sp>
        <p:nvSpPr>
          <p:cNvPr id="22" name="21 Extracto"/>
          <p:cNvSpPr/>
          <p:nvPr/>
        </p:nvSpPr>
        <p:spPr>
          <a:xfrm>
            <a:off x="357158" y="428604"/>
            <a:ext cx="1928826" cy="1714512"/>
          </a:xfrm>
          <a:prstGeom prst="flowChartExtra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24" name="23 Conector recto de flecha"/>
          <p:cNvCxnSpPr/>
          <p:nvPr/>
        </p:nvCxnSpPr>
        <p:spPr>
          <a:xfrm>
            <a:off x="214282" y="1714488"/>
            <a:ext cx="214314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24 Conector recto de flecha"/>
          <p:cNvCxnSpPr/>
          <p:nvPr/>
        </p:nvCxnSpPr>
        <p:spPr>
          <a:xfrm>
            <a:off x="214282" y="1212834"/>
            <a:ext cx="214314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7" name="26 CuadroTexto"/>
          <p:cNvSpPr txBox="1"/>
          <p:nvPr/>
        </p:nvSpPr>
        <p:spPr>
          <a:xfrm>
            <a:off x="71406" y="1866888"/>
            <a:ext cx="6215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smtClean="0">
                <a:solidFill>
                  <a:schemeClr val="bg2">
                    <a:lumMod val="50000"/>
                  </a:schemeClr>
                </a:solidFill>
              </a:rPr>
              <a:t>1 Atención Primaria (Policlínicos, Consultorios, Medicina familiar)</a:t>
            </a:r>
          </a:p>
        </p:txBody>
      </p:sp>
      <p:sp>
        <p:nvSpPr>
          <p:cNvPr id="28" name="27 CuadroTexto"/>
          <p:cNvSpPr txBox="1"/>
          <p:nvPr/>
        </p:nvSpPr>
        <p:spPr>
          <a:xfrm>
            <a:off x="2000232" y="4286256"/>
            <a:ext cx="22145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smtClean="0">
                <a:solidFill>
                  <a:schemeClr val="bg2">
                    <a:lumMod val="50000"/>
                  </a:schemeClr>
                </a:solidFill>
              </a:rPr>
              <a:t>2 Atención Secundaria (HOSCAR-SERMED - Policlínico HOSDIP)</a:t>
            </a:r>
          </a:p>
        </p:txBody>
      </p:sp>
      <p:sp>
        <p:nvSpPr>
          <p:cNvPr id="29" name="28 CuadroTexto"/>
          <p:cNvSpPr txBox="1"/>
          <p:nvPr/>
        </p:nvSpPr>
        <p:spPr>
          <a:xfrm>
            <a:off x="-285784" y="857232"/>
            <a:ext cx="5286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smtClean="0">
                <a:solidFill>
                  <a:schemeClr val="bg2">
                    <a:lumMod val="50000"/>
                  </a:schemeClr>
                </a:solidFill>
              </a:rPr>
              <a:t>3 Atención Terciaria (Servicios especializados)</a:t>
            </a:r>
          </a:p>
        </p:txBody>
      </p:sp>
      <p:sp>
        <p:nvSpPr>
          <p:cNvPr id="30" name="29 CuadroTexto"/>
          <p:cNvSpPr txBox="1"/>
          <p:nvPr/>
        </p:nvSpPr>
        <p:spPr>
          <a:xfrm>
            <a:off x="214282" y="1428736"/>
            <a:ext cx="34290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smtClean="0">
                <a:solidFill>
                  <a:schemeClr val="bg2">
                    <a:lumMod val="50000"/>
                  </a:schemeClr>
                </a:solidFill>
              </a:rPr>
              <a:t>2 Atención Secundaria (Hospitales)</a:t>
            </a:r>
          </a:p>
        </p:txBody>
      </p:sp>
      <p:sp>
        <p:nvSpPr>
          <p:cNvPr id="31" name="30 CuadroTexto"/>
          <p:cNvSpPr txBox="1"/>
          <p:nvPr/>
        </p:nvSpPr>
        <p:spPr>
          <a:xfrm>
            <a:off x="5500694" y="3143248"/>
            <a:ext cx="22145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smtClean="0">
                <a:solidFill>
                  <a:schemeClr val="bg2">
                    <a:lumMod val="50000"/>
                  </a:schemeClr>
                </a:solidFill>
              </a:rPr>
              <a:t>3 Atención Terciaria (HOSDIP)</a:t>
            </a:r>
          </a:p>
        </p:txBody>
      </p:sp>
      <p:pic>
        <p:nvPicPr>
          <p:cNvPr id="32" name="Picture 3" descr="C:\Users\jperez@dipreca.cl\Desktop\hospital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357686" y="4929198"/>
            <a:ext cx="1143008" cy="857256"/>
          </a:xfrm>
          <a:prstGeom prst="rect">
            <a:avLst/>
          </a:prstGeom>
          <a:noFill/>
        </p:spPr>
      </p:pic>
      <p:sp>
        <p:nvSpPr>
          <p:cNvPr id="33" name="32 CuadroTexto"/>
          <p:cNvSpPr txBox="1"/>
          <p:nvPr/>
        </p:nvSpPr>
        <p:spPr>
          <a:xfrm>
            <a:off x="2143108" y="5715016"/>
            <a:ext cx="6215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smtClean="0">
                <a:solidFill>
                  <a:schemeClr val="bg2">
                    <a:lumMod val="50000"/>
                  </a:schemeClr>
                </a:solidFill>
              </a:rPr>
              <a:t>1 Atención Primaria (SERMED – RED SALUD )</a:t>
            </a:r>
          </a:p>
        </p:txBody>
      </p:sp>
      <p:pic>
        <p:nvPicPr>
          <p:cNvPr id="34" name="Picture 6" descr="C:\Users\jperez@dipreca.cl\Desktop\dip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001024" y="2357430"/>
            <a:ext cx="743241" cy="2571768"/>
          </a:xfrm>
          <a:prstGeom prst="rect">
            <a:avLst/>
          </a:prstGeom>
          <a:noFill/>
        </p:spPr>
      </p:pic>
      <p:sp>
        <p:nvSpPr>
          <p:cNvPr id="35" name="34 CuadroTexto"/>
          <p:cNvSpPr txBox="1"/>
          <p:nvPr/>
        </p:nvSpPr>
        <p:spPr>
          <a:xfrm>
            <a:off x="7286644" y="5000636"/>
            <a:ext cx="22145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smtClean="0">
                <a:solidFill>
                  <a:schemeClr val="bg2">
                    <a:lumMod val="50000"/>
                  </a:schemeClr>
                </a:solidFill>
              </a:rPr>
              <a:t>DIPRECA (AFS)</a:t>
            </a:r>
          </a:p>
        </p:txBody>
      </p:sp>
      <p:sp>
        <p:nvSpPr>
          <p:cNvPr id="36" name="35 Flecha curvada hacia la izquierda"/>
          <p:cNvSpPr/>
          <p:nvPr/>
        </p:nvSpPr>
        <p:spPr>
          <a:xfrm rot="6961860">
            <a:off x="3373356" y="4813349"/>
            <a:ext cx="338762" cy="1041755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  <p:sp>
        <p:nvSpPr>
          <p:cNvPr id="37" name="36 Flecha curvada hacia la izquierda"/>
          <p:cNvSpPr/>
          <p:nvPr/>
        </p:nvSpPr>
        <p:spPr>
          <a:xfrm rot="14278681">
            <a:off x="4513594" y="2084319"/>
            <a:ext cx="281201" cy="1366159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  <p:sp>
        <p:nvSpPr>
          <p:cNvPr id="38" name="37 Flecha curvada hacia la izquierda"/>
          <p:cNvSpPr/>
          <p:nvPr/>
        </p:nvSpPr>
        <p:spPr>
          <a:xfrm rot="3189618">
            <a:off x="6424760" y="3527214"/>
            <a:ext cx="325531" cy="2013064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  <p:sp>
        <p:nvSpPr>
          <p:cNvPr id="39" name="38 Elipse"/>
          <p:cNvSpPr/>
          <p:nvPr/>
        </p:nvSpPr>
        <p:spPr>
          <a:xfrm>
            <a:off x="214282" y="1785926"/>
            <a:ext cx="2214578" cy="428628"/>
          </a:xfrm>
          <a:prstGeom prst="ellipse">
            <a:avLst/>
          </a:prstGeom>
          <a:noFill/>
          <a:ln w="2222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srgbClr val="FF0000"/>
              </a:solidFill>
            </a:endParaRPr>
          </a:p>
        </p:txBody>
      </p:sp>
      <p:sp>
        <p:nvSpPr>
          <p:cNvPr id="40" name="39 Elipse"/>
          <p:cNvSpPr/>
          <p:nvPr/>
        </p:nvSpPr>
        <p:spPr>
          <a:xfrm>
            <a:off x="3214678" y="5643578"/>
            <a:ext cx="2214578" cy="428628"/>
          </a:xfrm>
          <a:prstGeom prst="ellipse">
            <a:avLst/>
          </a:prstGeom>
          <a:noFill/>
          <a:ln w="2222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srgbClr val="FF0000"/>
              </a:solidFill>
            </a:endParaRPr>
          </a:p>
        </p:txBody>
      </p:sp>
      <p:sp>
        <p:nvSpPr>
          <p:cNvPr id="41" name="40 CuadroTexto"/>
          <p:cNvSpPr txBox="1"/>
          <p:nvPr/>
        </p:nvSpPr>
        <p:spPr>
          <a:xfrm>
            <a:off x="1295376" y="486771"/>
            <a:ext cx="67151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schemeClr val="tx2">
                    <a:lumMod val="50000"/>
                  </a:schemeClr>
                </a:solidFill>
              </a:rPr>
              <a:t>Estrategia: </a:t>
            </a:r>
            <a:r>
              <a:rPr lang="es-CL" sz="2000" b="1" dirty="0" smtClean="0">
                <a:solidFill>
                  <a:schemeClr val="tx2">
                    <a:lumMod val="50000"/>
                  </a:schemeClr>
                </a:solidFill>
              </a:rPr>
              <a:t>Fortalecer Atención Primaria de Salud</a:t>
            </a:r>
            <a:endParaRPr lang="es-ES" sz="20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7" grpId="0"/>
      <p:bldP spid="28" grpId="0"/>
      <p:bldP spid="29" grpId="0"/>
      <p:bldP spid="30" grpId="0"/>
      <p:bldP spid="31" grpId="0"/>
      <p:bldP spid="33" grpId="0"/>
      <p:bldP spid="35" grpId="0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142844" y="357166"/>
            <a:ext cx="8786874" cy="6357982"/>
          </a:xfrm>
          <a:prstGeom prst="roundRect">
            <a:avLst>
              <a:gd name="adj" fmla="val 3146"/>
            </a:avLst>
          </a:prstGeom>
          <a:solidFill>
            <a:srgbClr val="FFFFFF">
              <a:alpha val="4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0" name="9 CuadroTexto"/>
          <p:cNvSpPr txBox="1"/>
          <p:nvPr/>
        </p:nvSpPr>
        <p:spPr>
          <a:xfrm>
            <a:off x="1142976" y="201019"/>
            <a:ext cx="67151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schemeClr val="tx2">
                    <a:lumMod val="50000"/>
                  </a:schemeClr>
                </a:solidFill>
              </a:rPr>
              <a:t>SISTEMA DE SALUD DIPRECA REGIONES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0"/>
            <a:ext cx="1928825" cy="214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642910" y="6812281"/>
            <a:ext cx="1928825" cy="4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12 Imagen" descr="institu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72330" y="6026082"/>
            <a:ext cx="1836340" cy="617628"/>
          </a:xfrm>
          <a:prstGeom prst="rect">
            <a:avLst/>
          </a:prstGeom>
        </p:spPr>
      </p:pic>
      <p:pic>
        <p:nvPicPr>
          <p:cNvPr id="14" name="13 Imagen" descr="abuelo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76506" y="4084545"/>
            <a:ext cx="798430" cy="630339"/>
          </a:xfrm>
          <a:prstGeom prst="rect">
            <a:avLst/>
          </a:prstGeom>
        </p:spPr>
      </p:pic>
      <p:pic>
        <p:nvPicPr>
          <p:cNvPr id="15" name="14 Imagen" descr="efectivo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3553" y="3513042"/>
            <a:ext cx="1355769" cy="642942"/>
          </a:xfrm>
          <a:prstGeom prst="rect">
            <a:avLst/>
          </a:prstGeom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19567" y="6072206"/>
            <a:ext cx="503153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3" descr="C:\Users\jperez@dipreca.cl\Desktop\hospital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27490" y="3143248"/>
            <a:ext cx="1673005" cy="1254754"/>
          </a:xfrm>
          <a:prstGeom prst="rect">
            <a:avLst/>
          </a:prstGeom>
          <a:noFill/>
        </p:spPr>
      </p:pic>
      <p:pic>
        <p:nvPicPr>
          <p:cNvPr id="21" name="Picture 3" descr="C:\Users\jperez@dipreca.cl\Desktop\hospital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43570" y="1714488"/>
            <a:ext cx="2071702" cy="1553777"/>
          </a:xfrm>
          <a:prstGeom prst="rect">
            <a:avLst/>
          </a:prstGeom>
          <a:noFill/>
        </p:spPr>
      </p:pic>
      <p:sp>
        <p:nvSpPr>
          <p:cNvPr id="22" name="21 Extracto"/>
          <p:cNvSpPr/>
          <p:nvPr/>
        </p:nvSpPr>
        <p:spPr>
          <a:xfrm>
            <a:off x="357158" y="428604"/>
            <a:ext cx="1928826" cy="1714512"/>
          </a:xfrm>
          <a:prstGeom prst="flowChartExtra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24" name="23 Conector recto de flecha"/>
          <p:cNvCxnSpPr/>
          <p:nvPr/>
        </p:nvCxnSpPr>
        <p:spPr>
          <a:xfrm>
            <a:off x="214282" y="1714488"/>
            <a:ext cx="214314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24 Conector recto de flecha"/>
          <p:cNvCxnSpPr/>
          <p:nvPr/>
        </p:nvCxnSpPr>
        <p:spPr>
          <a:xfrm>
            <a:off x="214282" y="1212834"/>
            <a:ext cx="214314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7" name="26 CuadroTexto"/>
          <p:cNvSpPr txBox="1"/>
          <p:nvPr/>
        </p:nvSpPr>
        <p:spPr>
          <a:xfrm>
            <a:off x="71406" y="1866888"/>
            <a:ext cx="6215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smtClean="0">
                <a:solidFill>
                  <a:schemeClr val="bg2">
                    <a:lumMod val="50000"/>
                  </a:schemeClr>
                </a:solidFill>
              </a:rPr>
              <a:t>1 Atención Primaria (Policlínicos, Consultorios, Medicina familiar)</a:t>
            </a:r>
          </a:p>
        </p:txBody>
      </p:sp>
      <p:sp>
        <p:nvSpPr>
          <p:cNvPr id="28" name="27 CuadroTexto"/>
          <p:cNvSpPr txBox="1"/>
          <p:nvPr/>
        </p:nvSpPr>
        <p:spPr>
          <a:xfrm>
            <a:off x="2000232" y="4286256"/>
            <a:ext cx="22145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smtClean="0">
                <a:solidFill>
                  <a:schemeClr val="bg2">
                    <a:lumMod val="50000"/>
                  </a:schemeClr>
                </a:solidFill>
              </a:rPr>
              <a:t>2 Atención Secundaria (SERMED – RED SALUD)</a:t>
            </a:r>
          </a:p>
        </p:txBody>
      </p:sp>
      <p:sp>
        <p:nvSpPr>
          <p:cNvPr id="29" name="28 CuadroTexto"/>
          <p:cNvSpPr txBox="1"/>
          <p:nvPr/>
        </p:nvSpPr>
        <p:spPr>
          <a:xfrm>
            <a:off x="-285784" y="857232"/>
            <a:ext cx="5286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smtClean="0">
                <a:solidFill>
                  <a:schemeClr val="bg2">
                    <a:lumMod val="50000"/>
                  </a:schemeClr>
                </a:solidFill>
              </a:rPr>
              <a:t>3 Atención Terciaria (Servicios especializados)</a:t>
            </a:r>
          </a:p>
        </p:txBody>
      </p:sp>
      <p:sp>
        <p:nvSpPr>
          <p:cNvPr id="30" name="29 CuadroTexto"/>
          <p:cNvSpPr txBox="1"/>
          <p:nvPr/>
        </p:nvSpPr>
        <p:spPr>
          <a:xfrm>
            <a:off x="214282" y="1428736"/>
            <a:ext cx="34290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smtClean="0">
                <a:solidFill>
                  <a:schemeClr val="bg2">
                    <a:lumMod val="50000"/>
                  </a:schemeClr>
                </a:solidFill>
              </a:rPr>
              <a:t>2 Atención Secundaria (Hospitales)</a:t>
            </a:r>
          </a:p>
        </p:txBody>
      </p:sp>
      <p:sp>
        <p:nvSpPr>
          <p:cNvPr id="31" name="30 CuadroTexto"/>
          <p:cNvSpPr txBox="1"/>
          <p:nvPr/>
        </p:nvSpPr>
        <p:spPr>
          <a:xfrm>
            <a:off x="5500694" y="3143248"/>
            <a:ext cx="22145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smtClean="0">
                <a:solidFill>
                  <a:schemeClr val="bg2">
                    <a:lumMod val="50000"/>
                  </a:schemeClr>
                </a:solidFill>
              </a:rPr>
              <a:t>3 Atención Terciaria (Clínicas y Hospitales SNS)</a:t>
            </a:r>
          </a:p>
        </p:txBody>
      </p:sp>
      <p:pic>
        <p:nvPicPr>
          <p:cNvPr id="32" name="Picture 3" descr="C:\Users\jperez@dipreca.cl\Desktop\hospital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357686" y="4929198"/>
            <a:ext cx="1143008" cy="857256"/>
          </a:xfrm>
          <a:prstGeom prst="rect">
            <a:avLst/>
          </a:prstGeom>
          <a:noFill/>
        </p:spPr>
      </p:pic>
      <p:sp>
        <p:nvSpPr>
          <p:cNvPr id="33" name="32 CuadroTexto"/>
          <p:cNvSpPr txBox="1"/>
          <p:nvPr/>
        </p:nvSpPr>
        <p:spPr>
          <a:xfrm>
            <a:off x="2143108" y="5715016"/>
            <a:ext cx="6215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smtClean="0">
                <a:solidFill>
                  <a:schemeClr val="bg2">
                    <a:lumMod val="50000"/>
                  </a:schemeClr>
                </a:solidFill>
              </a:rPr>
              <a:t>1 Atención Primaria (SERMED – RED SALUD )</a:t>
            </a:r>
          </a:p>
        </p:txBody>
      </p:sp>
      <p:pic>
        <p:nvPicPr>
          <p:cNvPr id="34" name="Picture 6" descr="C:\Users\jperez@dipreca.cl\Desktop\dip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001024" y="2357430"/>
            <a:ext cx="743241" cy="2571768"/>
          </a:xfrm>
          <a:prstGeom prst="rect">
            <a:avLst/>
          </a:prstGeom>
          <a:noFill/>
        </p:spPr>
      </p:pic>
      <p:sp>
        <p:nvSpPr>
          <p:cNvPr id="35" name="34 CuadroTexto"/>
          <p:cNvSpPr txBox="1"/>
          <p:nvPr/>
        </p:nvSpPr>
        <p:spPr>
          <a:xfrm>
            <a:off x="7286644" y="5000636"/>
            <a:ext cx="22145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smtClean="0">
                <a:solidFill>
                  <a:schemeClr val="bg2">
                    <a:lumMod val="50000"/>
                  </a:schemeClr>
                </a:solidFill>
              </a:rPr>
              <a:t>DIPRECA (AFS)</a:t>
            </a:r>
          </a:p>
        </p:txBody>
      </p:sp>
      <p:sp>
        <p:nvSpPr>
          <p:cNvPr id="36" name="35 Flecha curvada hacia la izquierda"/>
          <p:cNvSpPr/>
          <p:nvPr/>
        </p:nvSpPr>
        <p:spPr>
          <a:xfrm rot="6961860">
            <a:off x="3373356" y="4813349"/>
            <a:ext cx="338762" cy="1041755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  <p:sp>
        <p:nvSpPr>
          <p:cNvPr id="37" name="36 Flecha curvada hacia la izquierda"/>
          <p:cNvSpPr/>
          <p:nvPr/>
        </p:nvSpPr>
        <p:spPr>
          <a:xfrm rot="14278681">
            <a:off x="4513594" y="2084319"/>
            <a:ext cx="281201" cy="1366159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  <p:sp>
        <p:nvSpPr>
          <p:cNvPr id="38" name="37 Flecha curvada hacia la izquierda"/>
          <p:cNvSpPr/>
          <p:nvPr/>
        </p:nvSpPr>
        <p:spPr>
          <a:xfrm rot="3189618">
            <a:off x="6424760" y="3527214"/>
            <a:ext cx="325531" cy="2013064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  <p:sp>
        <p:nvSpPr>
          <p:cNvPr id="39" name="38 Elipse"/>
          <p:cNvSpPr/>
          <p:nvPr/>
        </p:nvSpPr>
        <p:spPr>
          <a:xfrm>
            <a:off x="214282" y="1785926"/>
            <a:ext cx="2214578" cy="428628"/>
          </a:xfrm>
          <a:prstGeom prst="ellipse">
            <a:avLst/>
          </a:prstGeom>
          <a:noFill/>
          <a:ln w="2222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srgbClr val="FF0000"/>
              </a:solidFill>
            </a:endParaRPr>
          </a:p>
        </p:txBody>
      </p:sp>
      <p:sp>
        <p:nvSpPr>
          <p:cNvPr id="40" name="39 Elipse"/>
          <p:cNvSpPr/>
          <p:nvPr/>
        </p:nvSpPr>
        <p:spPr>
          <a:xfrm>
            <a:off x="3214678" y="5643578"/>
            <a:ext cx="2214578" cy="428628"/>
          </a:xfrm>
          <a:prstGeom prst="ellipse">
            <a:avLst/>
          </a:prstGeom>
          <a:noFill/>
          <a:ln w="2222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srgbClr val="FF0000"/>
              </a:solidFill>
            </a:endParaRPr>
          </a:p>
        </p:txBody>
      </p:sp>
      <p:sp>
        <p:nvSpPr>
          <p:cNvPr id="41" name="40 CuadroTexto"/>
          <p:cNvSpPr txBox="1"/>
          <p:nvPr/>
        </p:nvSpPr>
        <p:spPr>
          <a:xfrm>
            <a:off x="1295376" y="486771"/>
            <a:ext cx="67151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schemeClr val="tx2">
                    <a:lumMod val="50000"/>
                  </a:schemeClr>
                </a:solidFill>
              </a:rPr>
              <a:t>Estrategia: </a:t>
            </a:r>
            <a:r>
              <a:rPr lang="es-CL" sz="2000" b="1" dirty="0" smtClean="0">
                <a:solidFill>
                  <a:schemeClr val="tx2">
                    <a:lumMod val="50000"/>
                  </a:schemeClr>
                </a:solidFill>
              </a:rPr>
              <a:t>Fortalecer Atención Primaria de Salud</a:t>
            </a:r>
            <a:endParaRPr lang="es-ES" sz="20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7" grpId="0"/>
      <p:bldP spid="28" grpId="0"/>
      <p:bldP spid="29" grpId="0"/>
      <p:bldP spid="30" grpId="0"/>
      <p:bldP spid="31" grpId="0"/>
      <p:bldP spid="33" grpId="0"/>
      <p:bldP spid="35" grpId="0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143000"/>
          </a:xfrm>
        </p:spPr>
        <p:txBody>
          <a:bodyPr/>
          <a:lstStyle/>
          <a:p>
            <a:r>
              <a:rPr lang="es-CL" b="1" dirty="0" smtClean="0">
                <a:solidFill>
                  <a:schemeClr val="bg1"/>
                </a:solidFill>
              </a:rPr>
              <a:t>DIPRECA	</a:t>
            </a:r>
            <a:endParaRPr lang="es-CL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500034" y="1285860"/>
          <a:ext cx="8229600" cy="5143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500034" y="1428737"/>
          <a:ext cx="8143932" cy="43577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 redondeado"/>
          <p:cNvSpPr/>
          <p:nvPr/>
        </p:nvSpPr>
        <p:spPr>
          <a:xfrm>
            <a:off x="285688" y="1214422"/>
            <a:ext cx="8572592" cy="5143536"/>
          </a:xfrm>
          <a:prstGeom prst="roundRect">
            <a:avLst>
              <a:gd name="adj" fmla="val 3146"/>
            </a:avLst>
          </a:prstGeom>
          <a:solidFill>
            <a:srgbClr val="FFFFFF">
              <a:alpha val="4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L" sz="3600" b="1" dirty="0" smtClean="0">
                <a:solidFill>
                  <a:schemeClr val="bg1"/>
                </a:solidFill>
              </a:rPr>
              <a:t>FONDO REVALORIZADOR DE PENSIONES</a:t>
            </a:r>
          </a:p>
        </p:txBody>
      </p:sp>
      <p:sp>
        <p:nvSpPr>
          <p:cNvPr id="6" name="5 Rectángulo redondeado"/>
          <p:cNvSpPr/>
          <p:nvPr/>
        </p:nvSpPr>
        <p:spPr>
          <a:xfrm>
            <a:off x="714348" y="2643182"/>
            <a:ext cx="1785950" cy="8572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b="1" dirty="0" smtClean="0">
                <a:solidFill>
                  <a:schemeClr val="tx2">
                    <a:lumMod val="50000"/>
                  </a:schemeClr>
                </a:solidFill>
              </a:rPr>
              <a:t>DIPRECA</a:t>
            </a:r>
          </a:p>
        </p:txBody>
      </p:sp>
      <p:sp>
        <p:nvSpPr>
          <p:cNvPr id="7" name="6 Rectángulo redondeado"/>
          <p:cNvSpPr/>
          <p:nvPr/>
        </p:nvSpPr>
        <p:spPr>
          <a:xfrm>
            <a:off x="5214942" y="2571744"/>
            <a:ext cx="2428892" cy="78581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schemeClr val="tx2">
                    <a:lumMod val="50000"/>
                  </a:schemeClr>
                </a:solidFill>
              </a:rPr>
              <a:t>SUPERINTENDENCIA DE SEGURIDAD SOCIAL</a:t>
            </a:r>
            <a:endParaRPr lang="es-CL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2786050" y="1643050"/>
            <a:ext cx="2214578" cy="64294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600" dirty="0" smtClean="0">
                <a:solidFill>
                  <a:schemeClr val="tx2">
                    <a:lumMod val="50000"/>
                  </a:schemeClr>
                </a:solidFill>
              </a:rPr>
              <a:t>Recauda 1 % Activos</a:t>
            </a:r>
          </a:p>
          <a:p>
            <a:pPr algn="ctr"/>
            <a:r>
              <a:rPr lang="es-CL" sz="1600" dirty="0" smtClean="0">
                <a:solidFill>
                  <a:schemeClr val="tx2">
                    <a:lumMod val="50000"/>
                  </a:schemeClr>
                </a:solidFill>
              </a:rPr>
              <a:t>Mensual</a:t>
            </a:r>
          </a:p>
          <a:p>
            <a:pPr algn="ctr"/>
            <a:r>
              <a:rPr lang="es-CL" sz="1600" dirty="0" smtClean="0">
                <a:solidFill>
                  <a:schemeClr val="tx2">
                    <a:lumMod val="50000"/>
                  </a:schemeClr>
                </a:solidFill>
              </a:rPr>
              <a:t>$995.367.263</a:t>
            </a:r>
            <a:endParaRPr lang="es-CL" sz="1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2786050" y="4000504"/>
            <a:ext cx="2000264" cy="8572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600" dirty="0" smtClean="0">
                <a:solidFill>
                  <a:schemeClr val="accent1">
                    <a:lumMod val="50000"/>
                  </a:schemeClr>
                </a:solidFill>
              </a:rPr>
              <a:t>Entrega $19M mensuales para pensiones </a:t>
            </a:r>
            <a:endParaRPr lang="es-CL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11" name="10 Conector angular"/>
          <p:cNvCxnSpPr/>
          <p:nvPr/>
        </p:nvCxnSpPr>
        <p:spPr>
          <a:xfrm flipV="1">
            <a:off x="1643042" y="1928802"/>
            <a:ext cx="1000132" cy="571504"/>
          </a:xfrm>
          <a:prstGeom prst="bentConnector3">
            <a:avLst>
              <a:gd name="adj1" fmla="val -3432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angular"/>
          <p:cNvCxnSpPr/>
          <p:nvPr/>
        </p:nvCxnSpPr>
        <p:spPr>
          <a:xfrm>
            <a:off x="5143504" y="1857364"/>
            <a:ext cx="1285884" cy="642942"/>
          </a:xfrm>
          <a:prstGeom prst="bentConnector3">
            <a:avLst>
              <a:gd name="adj1" fmla="val 100041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26 CuadroTexto"/>
          <p:cNvSpPr txBox="1"/>
          <p:nvPr/>
        </p:nvSpPr>
        <p:spPr>
          <a:xfrm>
            <a:off x="857224" y="5357826"/>
            <a:ext cx="71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smtClean="0">
                <a:solidFill>
                  <a:schemeClr val="tx2">
                    <a:lumMod val="50000"/>
                  </a:schemeClr>
                </a:solidFill>
              </a:rPr>
              <a:t>El objetivo de DIPRECA es que este fondo sea utilizado y administrado como fuente de financiamiento de Salud.</a:t>
            </a:r>
            <a:endParaRPr lang="es-CL" b="1" dirty="0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29" name="28 Forma"/>
          <p:cNvCxnSpPr>
            <a:endCxn id="6" idx="2"/>
          </p:cNvCxnSpPr>
          <p:nvPr/>
        </p:nvCxnSpPr>
        <p:spPr>
          <a:xfrm rot="10800000">
            <a:off x="1607324" y="3500438"/>
            <a:ext cx="1107289" cy="857256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57 Forma"/>
          <p:cNvCxnSpPr/>
          <p:nvPr/>
        </p:nvCxnSpPr>
        <p:spPr>
          <a:xfrm rot="10800000" flipV="1">
            <a:off x="4786316" y="3500437"/>
            <a:ext cx="1643073" cy="857257"/>
          </a:xfrm>
          <a:prstGeom prst="bentConnector3">
            <a:avLst>
              <a:gd name="adj1" fmla="val 1219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dirty="0" smtClean="0">
                <a:solidFill>
                  <a:schemeClr val="bg1"/>
                </a:solidFill>
              </a:rPr>
              <a:t>SERMED</a:t>
            </a:r>
            <a:endParaRPr lang="es-CL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28596" y="1643050"/>
          <a:ext cx="8229600" cy="4071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dirty="0" smtClean="0">
                <a:solidFill>
                  <a:schemeClr val="bg1"/>
                </a:solidFill>
              </a:rPr>
              <a:t>REESTRUCTURACIÓN</a:t>
            </a:r>
            <a:r>
              <a:rPr lang="es-CL" dirty="0" smtClean="0"/>
              <a:t> </a:t>
            </a:r>
            <a:r>
              <a:rPr lang="es-CL" b="1" dirty="0" smtClean="0">
                <a:solidFill>
                  <a:schemeClr val="bg1"/>
                </a:solidFill>
              </a:rPr>
              <a:t>SERMED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285860"/>
            <a:ext cx="8715404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142976" y="-24"/>
            <a:ext cx="65722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3200" b="1" dirty="0" smtClean="0">
                <a:solidFill>
                  <a:schemeClr val="bg1"/>
                </a:solidFill>
              </a:rPr>
              <a:t>Población Beneficiaria 2015</a:t>
            </a:r>
            <a:endParaRPr lang="es-CL" sz="3200" b="1" dirty="0">
              <a:solidFill>
                <a:schemeClr val="bg1"/>
              </a:solidFill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0" y="500042"/>
            <a:ext cx="9144000" cy="6143668"/>
          </a:xfrm>
          <a:prstGeom prst="roundRect">
            <a:avLst>
              <a:gd name="adj" fmla="val 3146"/>
            </a:avLst>
          </a:prstGeom>
          <a:solidFill>
            <a:srgbClr val="FFFFFF">
              <a:alpha val="4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buFont typeface="Arial" pitchFamily="34" charset="0"/>
              <a:buChar char="•"/>
            </a:pPr>
            <a:endParaRPr lang="es-ES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11" name="10 Tabla"/>
          <p:cNvGraphicFramePr>
            <a:graphicFrameLocks noGrp="1"/>
          </p:cNvGraphicFramePr>
          <p:nvPr/>
        </p:nvGraphicFramePr>
        <p:xfrm>
          <a:off x="142838" y="642913"/>
          <a:ext cx="8786888" cy="4429161"/>
        </p:xfrm>
        <a:graphic>
          <a:graphicData uri="http://schemas.openxmlformats.org/drawingml/2006/table">
            <a:tbl>
              <a:tblPr/>
              <a:tblGrid>
                <a:gridCol w="461254"/>
                <a:gridCol w="484316"/>
                <a:gridCol w="461254"/>
                <a:gridCol w="461254"/>
                <a:gridCol w="461254"/>
                <a:gridCol w="461254"/>
                <a:gridCol w="461254"/>
                <a:gridCol w="461254"/>
                <a:gridCol w="461254"/>
                <a:gridCol w="461254"/>
                <a:gridCol w="461254"/>
                <a:gridCol w="461254"/>
                <a:gridCol w="461254"/>
                <a:gridCol w="461254"/>
                <a:gridCol w="461254"/>
                <a:gridCol w="461254"/>
                <a:gridCol w="461254"/>
                <a:gridCol w="461254"/>
                <a:gridCol w="461254"/>
              </a:tblGrid>
              <a:tr h="106159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REGIÓN</a:t>
                      </a:r>
                    </a:p>
                  </a:txBody>
                  <a:tcPr marL="4000" marR="4000" marT="4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TOTAL POBLACIÓN</a:t>
                      </a:r>
                    </a:p>
                  </a:txBody>
                  <a:tcPr marL="4000" marR="4000" marT="4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%</a:t>
                      </a:r>
                    </a:p>
                  </a:txBody>
                  <a:tcPr marL="4000" marR="4000" marT="4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CARABINEROS</a:t>
                      </a:r>
                    </a:p>
                  </a:txBody>
                  <a:tcPr marL="4000" marR="4000" marT="4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PDI</a:t>
                      </a:r>
                      <a:endParaRPr lang="es-CL" sz="9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000" marR="4000" marT="4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GENDARMERÍA</a:t>
                      </a:r>
                    </a:p>
                  </a:txBody>
                  <a:tcPr marL="4000" marR="4000" marT="4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DIPRECA</a:t>
                      </a:r>
                    </a:p>
                  </a:txBody>
                  <a:tcPr marL="4000" marR="4000" marT="4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CÓDIGO DEL TRABAJO</a:t>
                      </a:r>
                      <a:br>
                        <a:rPr lang="es-CL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EXONERADOS</a:t>
                      </a:r>
                      <a:br>
                        <a:rPr lang="es-CL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MUTUALIDAD</a:t>
                      </a:r>
                      <a:br>
                        <a:rPr lang="es-CL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SUBSEC. INVESTIGAC.</a:t>
                      </a:r>
                    </a:p>
                  </a:txBody>
                  <a:tcPr marL="4000" marR="4000" marT="4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RETIRO</a:t>
                      </a:r>
                    </a:p>
                  </a:txBody>
                  <a:tcPr marL="4000" marR="4000" marT="4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MONTEPÍO</a:t>
                      </a:r>
                    </a:p>
                  </a:txBody>
                  <a:tcPr marL="4000" marR="4000" marT="4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TOTAL</a:t>
                      </a:r>
                    </a:p>
                  </a:txBody>
                  <a:tcPr marL="4000" marR="4000" marT="4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  <a:tr h="184146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Imponente</a:t>
                      </a:r>
                    </a:p>
                  </a:txBody>
                  <a:tcPr marL="4000" marR="4000" marT="4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Carga</a:t>
                      </a:r>
                    </a:p>
                  </a:txBody>
                  <a:tcPr marL="4000" marR="4000" marT="40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Imponente</a:t>
                      </a:r>
                    </a:p>
                  </a:txBody>
                  <a:tcPr marL="4000" marR="4000" marT="4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Carga</a:t>
                      </a:r>
                    </a:p>
                  </a:txBody>
                  <a:tcPr marL="4000" marR="4000" marT="40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Imponente</a:t>
                      </a:r>
                    </a:p>
                  </a:txBody>
                  <a:tcPr marL="4000" marR="4000" marT="4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Carga</a:t>
                      </a:r>
                    </a:p>
                  </a:txBody>
                  <a:tcPr marL="4000" marR="4000" marT="40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Imponente</a:t>
                      </a:r>
                    </a:p>
                  </a:txBody>
                  <a:tcPr marL="4000" marR="4000" marT="4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Carga</a:t>
                      </a:r>
                    </a:p>
                  </a:txBody>
                  <a:tcPr marL="4000" marR="4000" marT="40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Imponente</a:t>
                      </a:r>
                    </a:p>
                  </a:txBody>
                  <a:tcPr marL="4000" marR="4000" marT="4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Carga</a:t>
                      </a:r>
                    </a:p>
                  </a:txBody>
                  <a:tcPr marL="4000" marR="4000" marT="40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Imponente</a:t>
                      </a:r>
                    </a:p>
                  </a:txBody>
                  <a:tcPr marL="4000" marR="4000" marT="4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Carga</a:t>
                      </a:r>
                    </a:p>
                  </a:txBody>
                  <a:tcPr marL="4000" marR="4000" marT="40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Imponente</a:t>
                      </a:r>
                    </a:p>
                  </a:txBody>
                  <a:tcPr marL="4000" marR="4000" marT="4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Carga</a:t>
                      </a:r>
                    </a:p>
                  </a:txBody>
                  <a:tcPr marL="4000" marR="4000" marT="40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Imponente</a:t>
                      </a:r>
                    </a:p>
                  </a:txBody>
                  <a:tcPr marL="4000" marR="4000" marT="4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Carga</a:t>
                      </a:r>
                    </a:p>
                  </a:txBody>
                  <a:tcPr marL="4000" marR="4000" marT="40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</a:tr>
              <a:tr h="1846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I</a:t>
                      </a:r>
                    </a:p>
                  </a:txBody>
                  <a:tcPr marL="4000" marR="4000" marT="4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5.406</a:t>
                      </a:r>
                    </a:p>
                  </a:txBody>
                  <a:tcPr marL="4000" marR="4000" marT="4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2%</a:t>
                      </a:r>
                    </a:p>
                  </a:txBody>
                  <a:tcPr marL="4000" marR="4000" marT="4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1.117</a:t>
                      </a:r>
                    </a:p>
                  </a:txBody>
                  <a:tcPr marL="4000" marR="4000" marT="4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1.273</a:t>
                      </a:r>
                    </a:p>
                  </a:txBody>
                  <a:tcPr marL="4000" marR="4000" marT="40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252</a:t>
                      </a:r>
                    </a:p>
                  </a:txBody>
                  <a:tcPr marL="4000" marR="4000" marT="4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239</a:t>
                      </a:r>
                    </a:p>
                  </a:txBody>
                  <a:tcPr marL="4000" marR="4000" marT="40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745</a:t>
                      </a:r>
                    </a:p>
                  </a:txBody>
                  <a:tcPr marL="4000" marR="4000" marT="4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668</a:t>
                      </a:r>
                    </a:p>
                  </a:txBody>
                  <a:tcPr marL="4000" marR="4000" marT="40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4000" marR="4000" marT="4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4000" marR="4000" marT="40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4000" marR="4000" marT="4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4000" marR="4000" marT="40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440</a:t>
                      </a:r>
                    </a:p>
                  </a:txBody>
                  <a:tcPr marL="4000" marR="4000" marT="4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328</a:t>
                      </a:r>
                    </a:p>
                  </a:txBody>
                  <a:tcPr marL="4000" marR="4000" marT="40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330</a:t>
                      </a:r>
                    </a:p>
                  </a:txBody>
                  <a:tcPr marL="4000" marR="4000" marT="4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4000" marR="4000" marT="40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2.887</a:t>
                      </a:r>
                    </a:p>
                  </a:txBody>
                  <a:tcPr marL="4000" marR="4000" marT="4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2.519</a:t>
                      </a:r>
                    </a:p>
                  </a:txBody>
                  <a:tcPr marL="4000" marR="4000" marT="40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6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II</a:t>
                      </a:r>
                    </a:p>
                  </a:txBody>
                  <a:tcPr marL="4000" marR="4000" marT="4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7.009</a:t>
                      </a:r>
                    </a:p>
                  </a:txBody>
                  <a:tcPr marL="4000" marR="4000" marT="4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3%</a:t>
                      </a:r>
                    </a:p>
                  </a:txBody>
                  <a:tcPr marL="4000" marR="4000" marT="4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1.729</a:t>
                      </a:r>
                    </a:p>
                  </a:txBody>
                  <a:tcPr marL="4000" marR="4000" marT="4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1.798</a:t>
                      </a:r>
                    </a:p>
                  </a:txBody>
                  <a:tcPr marL="4000" marR="4000" marT="40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261</a:t>
                      </a:r>
                    </a:p>
                  </a:txBody>
                  <a:tcPr marL="4000" marR="4000" marT="4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237</a:t>
                      </a:r>
                    </a:p>
                  </a:txBody>
                  <a:tcPr marL="4000" marR="4000" marT="40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706</a:t>
                      </a:r>
                    </a:p>
                  </a:txBody>
                  <a:tcPr marL="4000" marR="4000" marT="4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632</a:t>
                      </a:r>
                    </a:p>
                  </a:txBody>
                  <a:tcPr marL="4000" marR="4000" marT="40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4000" marR="4000" marT="4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4000" marR="4000" marT="40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4000" marR="4000" marT="4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4000" marR="4000" marT="40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585</a:t>
                      </a:r>
                    </a:p>
                  </a:txBody>
                  <a:tcPr marL="4000" marR="4000" marT="4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489</a:t>
                      </a:r>
                    </a:p>
                  </a:txBody>
                  <a:tcPr marL="4000" marR="4000" marT="40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554</a:t>
                      </a:r>
                    </a:p>
                  </a:txBody>
                  <a:tcPr marL="4000" marR="4000" marT="4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</a:t>
                      </a:r>
                    </a:p>
                  </a:txBody>
                  <a:tcPr marL="4000" marR="4000" marT="40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3.838</a:t>
                      </a:r>
                    </a:p>
                  </a:txBody>
                  <a:tcPr marL="4000" marR="4000" marT="4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3.171</a:t>
                      </a:r>
                    </a:p>
                  </a:txBody>
                  <a:tcPr marL="4000" marR="4000" marT="40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6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III</a:t>
                      </a:r>
                    </a:p>
                  </a:txBody>
                  <a:tcPr marL="4000" marR="4000" marT="4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3.366</a:t>
                      </a:r>
                    </a:p>
                  </a:txBody>
                  <a:tcPr marL="4000" marR="4000" marT="4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1%</a:t>
                      </a:r>
                    </a:p>
                  </a:txBody>
                  <a:tcPr marL="4000" marR="4000" marT="4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805</a:t>
                      </a:r>
                    </a:p>
                  </a:txBody>
                  <a:tcPr marL="4000" marR="4000" marT="4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766</a:t>
                      </a:r>
                    </a:p>
                  </a:txBody>
                  <a:tcPr marL="4000" marR="4000" marT="40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184</a:t>
                      </a:r>
                    </a:p>
                  </a:txBody>
                  <a:tcPr marL="4000" marR="4000" marT="4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154</a:t>
                      </a:r>
                    </a:p>
                  </a:txBody>
                  <a:tcPr marL="4000" marR="4000" marT="40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370</a:t>
                      </a:r>
                    </a:p>
                  </a:txBody>
                  <a:tcPr marL="4000" marR="4000" marT="4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332</a:t>
                      </a:r>
                    </a:p>
                  </a:txBody>
                  <a:tcPr marL="4000" marR="4000" marT="40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4000" marR="4000" marT="4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4000" marR="4000" marT="40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4000" marR="4000" marT="4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4000" marR="4000" marT="40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311</a:t>
                      </a:r>
                    </a:p>
                  </a:txBody>
                  <a:tcPr marL="4000" marR="4000" marT="4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218</a:t>
                      </a:r>
                    </a:p>
                  </a:txBody>
                  <a:tcPr marL="4000" marR="4000" marT="40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220</a:t>
                      </a:r>
                    </a:p>
                  </a:txBody>
                  <a:tcPr marL="4000" marR="4000" marT="4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4000" marR="4000" marT="40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1.890</a:t>
                      </a:r>
                    </a:p>
                  </a:txBody>
                  <a:tcPr marL="4000" marR="4000" marT="4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1.476</a:t>
                      </a:r>
                    </a:p>
                  </a:txBody>
                  <a:tcPr marL="4000" marR="4000" marT="40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6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IV</a:t>
                      </a:r>
                    </a:p>
                  </a:txBody>
                  <a:tcPr marL="4000" marR="4000" marT="4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7.367</a:t>
                      </a:r>
                    </a:p>
                  </a:txBody>
                  <a:tcPr marL="4000" marR="4000" marT="4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3%</a:t>
                      </a:r>
                    </a:p>
                  </a:txBody>
                  <a:tcPr marL="4000" marR="4000" marT="4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1.299</a:t>
                      </a:r>
                    </a:p>
                  </a:txBody>
                  <a:tcPr marL="4000" marR="4000" marT="4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1.244</a:t>
                      </a:r>
                    </a:p>
                  </a:txBody>
                  <a:tcPr marL="4000" marR="4000" marT="40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288</a:t>
                      </a:r>
                    </a:p>
                  </a:txBody>
                  <a:tcPr marL="4000" marR="4000" marT="4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270</a:t>
                      </a:r>
                    </a:p>
                  </a:txBody>
                  <a:tcPr marL="4000" marR="4000" marT="40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625</a:t>
                      </a:r>
                    </a:p>
                  </a:txBody>
                  <a:tcPr marL="4000" marR="4000" marT="4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560</a:t>
                      </a:r>
                    </a:p>
                  </a:txBody>
                  <a:tcPr marL="4000" marR="4000" marT="40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4000" marR="4000" marT="4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4000" marR="4000" marT="40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4000" marR="4000" marT="4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4000" marR="4000" marT="40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1.281</a:t>
                      </a:r>
                    </a:p>
                  </a:txBody>
                  <a:tcPr marL="4000" marR="4000" marT="4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985</a:t>
                      </a:r>
                    </a:p>
                  </a:txBody>
                  <a:tcPr marL="4000" marR="4000" marT="40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803</a:t>
                      </a:r>
                    </a:p>
                  </a:txBody>
                  <a:tcPr marL="4000" marR="4000" marT="4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4000" marR="4000" marT="40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4.296</a:t>
                      </a:r>
                    </a:p>
                  </a:txBody>
                  <a:tcPr marL="4000" marR="4000" marT="4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3.071</a:t>
                      </a:r>
                    </a:p>
                  </a:txBody>
                  <a:tcPr marL="4000" marR="4000" marT="40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6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V</a:t>
                      </a:r>
                    </a:p>
                  </a:txBody>
                  <a:tcPr marL="4000" marR="4000" marT="4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22.240</a:t>
                      </a:r>
                    </a:p>
                  </a:txBody>
                  <a:tcPr marL="4000" marR="4000" marT="4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9%</a:t>
                      </a:r>
                    </a:p>
                  </a:txBody>
                  <a:tcPr marL="4000" marR="4000" marT="4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3.386</a:t>
                      </a:r>
                    </a:p>
                  </a:txBody>
                  <a:tcPr marL="4000" marR="4000" marT="4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3.630</a:t>
                      </a:r>
                    </a:p>
                  </a:txBody>
                  <a:tcPr marL="4000" marR="4000" marT="40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816</a:t>
                      </a:r>
                    </a:p>
                  </a:txBody>
                  <a:tcPr marL="4000" marR="4000" marT="4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731</a:t>
                      </a:r>
                    </a:p>
                  </a:txBody>
                  <a:tcPr marL="4000" marR="4000" marT="40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1.354</a:t>
                      </a:r>
                    </a:p>
                  </a:txBody>
                  <a:tcPr marL="4000" marR="4000" marT="4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1.213</a:t>
                      </a:r>
                    </a:p>
                  </a:txBody>
                  <a:tcPr marL="4000" marR="4000" marT="40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4000" marR="4000" marT="4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4000" marR="4000" marT="40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4000" marR="4000" marT="4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4000" marR="4000" marT="40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4.244</a:t>
                      </a:r>
                    </a:p>
                  </a:txBody>
                  <a:tcPr marL="4000" marR="4000" marT="4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3.211</a:t>
                      </a:r>
                    </a:p>
                  </a:txBody>
                  <a:tcPr marL="4000" marR="4000" marT="40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3.557</a:t>
                      </a:r>
                    </a:p>
                  </a:txBody>
                  <a:tcPr marL="4000" marR="4000" marT="4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83</a:t>
                      </a:r>
                    </a:p>
                  </a:txBody>
                  <a:tcPr marL="4000" marR="4000" marT="40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13.365</a:t>
                      </a:r>
                    </a:p>
                  </a:txBody>
                  <a:tcPr marL="4000" marR="4000" marT="4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8.875</a:t>
                      </a:r>
                    </a:p>
                  </a:txBody>
                  <a:tcPr marL="4000" marR="4000" marT="40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6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VI</a:t>
                      </a:r>
                    </a:p>
                  </a:txBody>
                  <a:tcPr marL="4000" marR="4000" marT="4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9.420</a:t>
                      </a:r>
                    </a:p>
                  </a:txBody>
                  <a:tcPr marL="4000" marR="4000" marT="4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4%</a:t>
                      </a:r>
                    </a:p>
                  </a:txBody>
                  <a:tcPr marL="4000" marR="4000" marT="4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1.828</a:t>
                      </a:r>
                    </a:p>
                  </a:txBody>
                  <a:tcPr marL="4000" marR="4000" marT="4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2.234</a:t>
                      </a:r>
                    </a:p>
                  </a:txBody>
                  <a:tcPr marL="4000" marR="4000" marT="40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253</a:t>
                      </a:r>
                    </a:p>
                  </a:txBody>
                  <a:tcPr marL="4000" marR="4000" marT="4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223</a:t>
                      </a:r>
                    </a:p>
                  </a:txBody>
                  <a:tcPr marL="4000" marR="4000" marT="40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737</a:t>
                      </a:r>
                    </a:p>
                  </a:txBody>
                  <a:tcPr marL="4000" marR="4000" marT="4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660</a:t>
                      </a:r>
                    </a:p>
                  </a:txBody>
                  <a:tcPr marL="4000" marR="4000" marT="40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4000" marR="4000" marT="4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4000" marR="4000" marT="40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4000" marR="4000" marT="4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4000" marR="4000" marT="40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1.361</a:t>
                      </a:r>
                    </a:p>
                  </a:txBody>
                  <a:tcPr marL="4000" marR="4000" marT="4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1.020</a:t>
                      </a:r>
                    </a:p>
                  </a:txBody>
                  <a:tcPr marL="4000" marR="4000" marT="40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1.071</a:t>
                      </a:r>
                    </a:p>
                  </a:txBody>
                  <a:tcPr marL="4000" marR="4000" marT="4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33</a:t>
                      </a:r>
                    </a:p>
                  </a:txBody>
                  <a:tcPr marL="4000" marR="4000" marT="40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5.250</a:t>
                      </a:r>
                    </a:p>
                  </a:txBody>
                  <a:tcPr marL="4000" marR="4000" marT="4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4.170</a:t>
                      </a:r>
                    </a:p>
                  </a:txBody>
                  <a:tcPr marL="4000" marR="4000" marT="40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6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VII</a:t>
                      </a:r>
                    </a:p>
                  </a:txBody>
                  <a:tcPr marL="4000" marR="4000" marT="4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15.178</a:t>
                      </a:r>
                    </a:p>
                  </a:txBody>
                  <a:tcPr marL="4000" marR="4000" marT="4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6%</a:t>
                      </a:r>
                    </a:p>
                  </a:txBody>
                  <a:tcPr marL="4000" marR="4000" marT="4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2.588</a:t>
                      </a:r>
                    </a:p>
                  </a:txBody>
                  <a:tcPr marL="4000" marR="4000" marT="4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3.655</a:t>
                      </a:r>
                    </a:p>
                  </a:txBody>
                  <a:tcPr marL="4000" marR="4000" marT="40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485</a:t>
                      </a:r>
                    </a:p>
                  </a:txBody>
                  <a:tcPr marL="4000" marR="4000" marT="4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449</a:t>
                      </a:r>
                    </a:p>
                  </a:txBody>
                  <a:tcPr marL="4000" marR="4000" marT="40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1.086</a:t>
                      </a:r>
                    </a:p>
                  </a:txBody>
                  <a:tcPr marL="4000" marR="4000" marT="4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972</a:t>
                      </a:r>
                    </a:p>
                  </a:txBody>
                  <a:tcPr marL="4000" marR="4000" marT="40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4000" marR="4000" marT="4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4000" marR="4000" marT="40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4000" marR="4000" marT="4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4000" marR="4000" marT="40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2.359</a:t>
                      </a:r>
                    </a:p>
                  </a:txBody>
                  <a:tcPr marL="4000" marR="4000" marT="4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1.774</a:t>
                      </a:r>
                    </a:p>
                  </a:txBody>
                  <a:tcPr marL="4000" marR="4000" marT="40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1.758</a:t>
                      </a:r>
                    </a:p>
                  </a:txBody>
                  <a:tcPr marL="4000" marR="4000" marT="4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52</a:t>
                      </a:r>
                    </a:p>
                  </a:txBody>
                  <a:tcPr marL="4000" marR="4000" marT="40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8.276</a:t>
                      </a:r>
                    </a:p>
                  </a:txBody>
                  <a:tcPr marL="4000" marR="4000" marT="4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6.902</a:t>
                      </a:r>
                    </a:p>
                  </a:txBody>
                  <a:tcPr marL="4000" marR="4000" marT="40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6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VIII</a:t>
                      </a:r>
                    </a:p>
                  </a:txBody>
                  <a:tcPr marL="4000" marR="4000" marT="4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27.182</a:t>
                      </a:r>
                    </a:p>
                  </a:txBody>
                  <a:tcPr marL="4000" marR="4000" marT="4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10%</a:t>
                      </a:r>
                    </a:p>
                  </a:txBody>
                  <a:tcPr marL="4000" marR="4000" marT="4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5.157</a:t>
                      </a:r>
                    </a:p>
                  </a:txBody>
                  <a:tcPr marL="4000" marR="4000" marT="4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6.958</a:t>
                      </a:r>
                    </a:p>
                  </a:txBody>
                  <a:tcPr marL="4000" marR="4000" marT="40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709</a:t>
                      </a:r>
                    </a:p>
                  </a:txBody>
                  <a:tcPr marL="4000" marR="4000" marT="4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556</a:t>
                      </a:r>
                    </a:p>
                  </a:txBody>
                  <a:tcPr marL="4000" marR="4000" marT="40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2.022</a:t>
                      </a:r>
                    </a:p>
                  </a:txBody>
                  <a:tcPr marL="4000" marR="4000" marT="4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1.811</a:t>
                      </a:r>
                    </a:p>
                  </a:txBody>
                  <a:tcPr marL="4000" marR="4000" marT="40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4000" marR="4000" marT="4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4000" marR="4000" marT="40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4000" marR="4000" marT="4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4000" marR="4000" marT="40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3.803</a:t>
                      </a:r>
                    </a:p>
                  </a:txBody>
                  <a:tcPr marL="4000" marR="4000" marT="4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2.983</a:t>
                      </a:r>
                    </a:p>
                  </a:txBody>
                  <a:tcPr marL="4000" marR="4000" marT="40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3.097</a:t>
                      </a:r>
                    </a:p>
                  </a:txBody>
                  <a:tcPr marL="4000" marR="4000" marT="4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72</a:t>
                      </a:r>
                    </a:p>
                  </a:txBody>
                  <a:tcPr marL="4000" marR="4000" marT="40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14.797</a:t>
                      </a:r>
                    </a:p>
                  </a:txBody>
                  <a:tcPr marL="4000" marR="4000" marT="4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12.385</a:t>
                      </a:r>
                    </a:p>
                  </a:txBody>
                  <a:tcPr marL="4000" marR="4000" marT="40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6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IX</a:t>
                      </a:r>
                    </a:p>
                  </a:txBody>
                  <a:tcPr marL="4000" marR="4000" marT="4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17.130</a:t>
                      </a:r>
                    </a:p>
                  </a:txBody>
                  <a:tcPr marL="4000" marR="4000" marT="4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7%</a:t>
                      </a:r>
                    </a:p>
                  </a:txBody>
                  <a:tcPr marL="4000" marR="4000" marT="4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3.131</a:t>
                      </a:r>
                    </a:p>
                  </a:txBody>
                  <a:tcPr marL="4000" marR="4000" marT="4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4.197</a:t>
                      </a:r>
                    </a:p>
                  </a:txBody>
                  <a:tcPr marL="4000" marR="4000" marT="40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452</a:t>
                      </a:r>
                    </a:p>
                  </a:txBody>
                  <a:tcPr marL="4000" marR="4000" marT="4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396</a:t>
                      </a:r>
                    </a:p>
                  </a:txBody>
                  <a:tcPr marL="4000" marR="4000" marT="40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1.312</a:t>
                      </a:r>
                    </a:p>
                  </a:txBody>
                  <a:tcPr marL="4000" marR="4000" marT="4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1.175</a:t>
                      </a:r>
                    </a:p>
                  </a:txBody>
                  <a:tcPr marL="4000" marR="4000" marT="40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4000" marR="4000" marT="4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4000" marR="4000" marT="40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4000" marR="4000" marT="4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4000" marR="4000" marT="40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2.573</a:t>
                      </a:r>
                    </a:p>
                  </a:txBody>
                  <a:tcPr marL="4000" marR="4000" marT="4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1.920</a:t>
                      </a:r>
                    </a:p>
                  </a:txBody>
                  <a:tcPr marL="4000" marR="4000" marT="40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1.931</a:t>
                      </a:r>
                    </a:p>
                  </a:txBody>
                  <a:tcPr marL="4000" marR="4000" marT="4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43</a:t>
                      </a:r>
                    </a:p>
                  </a:txBody>
                  <a:tcPr marL="4000" marR="4000" marT="40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9.399</a:t>
                      </a:r>
                    </a:p>
                  </a:txBody>
                  <a:tcPr marL="4000" marR="4000" marT="4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7.731</a:t>
                      </a:r>
                    </a:p>
                  </a:txBody>
                  <a:tcPr marL="4000" marR="4000" marT="40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6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X</a:t>
                      </a:r>
                    </a:p>
                  </a:txBody>
                  <a:tcPr marL="4000" marR="4000" marT="4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11.752</a:t>
                      </a:r>
                    </a:p>
                  </a:txBody>
                  <a:tcPr marL="4000" marR="4000" marT="4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4%</a:t>
                      </a:r>
                    </a:p>
                  </a:txBody>
                  <a:tcPr marL="4000" marR="4000" marT="4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2.717</a:t>
                      </a:r>
                    </a:p>
                  </a:txBody>
                  <a:tcPr marL="4000" marR="4000" marT="4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3.288</a:t>
                      </a:r>
                    </a:p>
                  </a:txBody>
                  <a:tcPr marL="4000" marR="4000" marT="40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323</a:t>
                      </a:r>
                    </a:p>
                  </a:txBody>
                  <a:tcPr marL="4000" marR="4000" marT="4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277</a:t>
                      </a:r>
                    </a:p>
                  </a:txBody>
                  <a:tcPr marL="4000" marR="4000" marT="40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691</a:t>
                      </a:r>
                    </a:p>
                  </a:txBody>
                  <a:tcPr marL="4000" marR="4000" marT="4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619</a:t>
                      </a:r>
                    </a:p>
                  </a:txBody>
                  <a:tcPr marL="4000" marR="4000" marT="40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4000" marR="4000" marT="4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4000" marR="4000" marT="40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4000" marR="4000" marT="4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4000" marR="4000" marT="40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1.585</a:t>
                      </a:r>
                    </a:p>
                  </a:txBody>
                  <a:tcPr marL="4000" marR="4000" marT="4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1.279</a:t>
                      </a:r>
                    </a:p>
                  </a:txBody>
                  <a:tcPr marL="4000" marR="4000" marT="40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935</a:t>
                      </a:r>
                    </a:p>
                  </a:txBody>
                  <a:tcPr marL="4000" marR="4000" marT="4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30</a:t>
                      </a:r>
                    </a:p>
                  </a:txBody>
                  <a:tcPr marL="4000" marR="4000" marT="40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6.256</a:t>
                      </a:r>
                    </a:p>
                  </a:txBody>
                  <a:tcPr marL="4000" marR="4000" marT="4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5.496</a:t>
                      </a:r>
                    </a:p>
                  </a:txBody>
                  <a:tcPr marL="4000" marR="4000" marT="40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6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XI</a:t>
                      </a:r>
                    </a:p>
                  </a:txBody>
                  <a:tcPr marL="4000" marR="4000" marT="4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3.312</a:t>
                      </a:r>
                    </a:p>
                  </a:txBody>
                  <a:tcPr marL="4000" marR="4000" marT="4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1%</a:t>
                      </a:r>
                    </a:p>
                  </a:txBody>
                  <a:tcPr marL="4000" marR="4000" marT="4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722</a:t>
                      </a:r>
                    </a:p>
                  </a:txBody>
                  <a:tcPr marL="4000" marR="4000" marT="4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1.148</a:t>
                      </a:r>
                    </a:p>
                  </a:txBody>
                  <a:tcPr marL="4000" marR="4000" marT="40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142</a:t>
                      </a:r>
                    </a:p>
                  </a:txBody>
                  <a:tcPr marL="4000" marR="4000" marT="4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184</a:t>
                      </a:r>
                    </a:p>
                  </a:txBody>
                  <a:tcPr marL="4000" marR="4000" marT="40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345</a:t>
                      </a:r>
                    </a:p>
                  </a:txBody>
                  <a:tcPr marL="4000" marR="4000" marT="4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309</a:t>
                      </a:r>
                    </a:p>
                  </a:txBody>
                  <a:tcPr marL="4000" marR="4000" marT="40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4000" marR="4000" marT="4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4000" marR="4000" marT="40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4000" marR="4000" marT="4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4000" marR="4000" marT="40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192</a:t>
                      </a:r>
                    </a:p>
                  </a:txBody>
                  <a:tcPr marL="4000" marR="4000" marT="4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127</a:t>
                      </a:r>
                    </a:p>
                  </a:txBody>
                  <a:tcPr marL="4000" marR="4000" marT="40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138</a:t>
                      </a:r>
                    </a:p>
                  </a:txBody>
                  <a:tcPr marL="4000" marR="4000" marT="4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4000" marR="4000" marT="40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1.539</a:t>
                      </a:r>
                    </a:p>
                  </a:txBody>
                  <a:tcPr marL="4000" marR="4000" marT="4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1.773</a:t>
                      </a:r>
                    </a:p>
                  </a:txBody>
                  <a:tcPr marL="4000" marR="4000" marT="40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6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XII</a:t>
                      </a:r>
                    </a:p>
                  </a:txBody>
                  <a:tcPr marL="4000" marR="4000" marT="4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3.136</a:t>
                      </a:r>
                    </a:p>
                  </a:txBody>
                  <a:tcPr marL="4000" marR="4000" marT="4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1%</a:t>
                      </a:r>
                    </a:p>
                  </a:txBody>
                  <a:tcPr marL="4000" marR="4000" marT="4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619</a:t>
                      </a:r>
                    </a:p>
                  </a:txBody>
                  <a:tcPr marL="4000" marR="4000" marT="4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930</a:t>
                      </a:r>
                    </a:p>
                  </a:txBody>
                  <a:tcPr marL="4000" marR="4000" marT="40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225</a:t>
                      </a:r>
                    </a:p>
                  </a:txBody>
                  <a:tcPr marL="4000" marR="4000" marT="4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251</a:t>
                      </a:r>
                    </a:p>
                  </a:txBody>
                  <a:tcPr marL="4000" marR="4000" marT="40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301</a:t>
                      </a:r>
                    </a:p>
                  </a:txBody>
                  <a:tcPr marL="4000" marR="4000" marT="4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269</a:t>
                      </a:r>
                    </a:p>
                  </a:txBody>
                  <a:tcPr marL="4000" marR="4000" marT="40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4000" marR="4000" marT="4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4000" marR="4000" marT="40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4000" marR="4000" marT="4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4000" marR="4000" marT="40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208</a:t>
                      </a:r>
                    </a:p>
                  </a:txBody>
                  <a:tcPr marL="4000" marR="4000" marT="4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152</a:t>
                      </a:r>
                    </a:p>
                  </a:txBody>
                  <a:tcPr marL="4000" marR="4000" marT="40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181</a:t>
                      </a:r>
                    </a:p>
                  </a:txBody>
                  <a:tcPr marL="4000" marR="4000" marT="4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4000" marR="4000" marT="40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1.534</a:t>
                      </a:r>
                    </a:p>
                  </a:txBody>
                  <a:tcPr marL="4000" marR="4000" marT="4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1.602</a:t>
                      </a:r>
                    </a:p>
                  </a:txBody>
                  <a:tcPr marL="4000" marR="4000" marT="40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6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R.M.</a:t>
                      </a:r>
                    </a:p>
                  </a:txBody>
                  <a:tcPr marL="4000" marR="4000" marT="4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118.378</a:t>
                      </a:r>
                    </a:p>
                  </a:txBody>
                  <a:tcPr marL="4000" marR="4000" marT="4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45%</a:t>
                      </a:r>
                    </a:p>
                  </a:txBody>
                  <a:tcPr marL="4000" marR="4000" marT="4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25.920</a:t>
                      </a:r>
                    </a:p>
                  </a:txBody>
                  <a:tcPr marL="4000" marR="4000" marT="4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27.981</a:t>
                      </a:r>
                    </a:p>
                  </a:txBody>
                  <a:tcPr marL="4000" marR="4000" marT="40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6.566</a:t>
                      </a:r>
                    </a:p>
                  </a:txBody>
                  <a:tcPr marL="4000" marR="4000" marT="4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5.107</a:t>
                      </a:r>
                    </a:p>
                  </a:txBody>
                  <a:tcPr marL="4000" marR="4000" marT="40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5.345</a:t>
                      </a:r>
                    </a:p>
                  </a:txBody>
                  <a:tcPr marL="4000" marR="4000" marT="4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4.789</a:t>
                      </a:r>
                    </a:p>
                  </a:txBody>
                  <a:tcPr marL="4000" marR="4000" marT="40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255</a:t>
                      </a:r>
                    </a:p>
                  </a:txBody>
                  <a:tcPr marL="4000" marR="4000" marT="4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258</a:t>
                      </a:r>
                    </a:p>
                  </a:txBody>
                  <a:tcPr marL="4000" marR="4000" marT="40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123</a:t>
                      </a:r>
                    </a:p>
                  </a:txBody>
                  <a:tcPr marL="4000" marR="4000" marT="4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71</a:t>
                      </a:r>
                    </a:p>
                  </a:txBody>
                  <a:tcPr marL="4000" marR="4000" marT="40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17.125</a:t>
                      </a:r>
                    </a:p>
                  </a:txBody>
                  <a:tcPr marL="4000" marR="4000" marT="4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11.571</a:t>
                      </a:r>
                    </a:p>
                  </a:txBody>
                  <a:tcPr marL="4000" marR="4000" marT="40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12.937</a:t>
                      </a:r>
                    </a:p>
                  </a:txBody>
                  <a:tcPr marL="4000" marR="4000" marT="4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330</a:t>
                      </a:r>
                    </a:p>
                  </a:txBody>
                  <a:tcPr marL="4000" marR="4000" marT="40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68.271</a:t>
                      </a:r>
                    </a:p>
                  </a:txBody>
                  <a:tcPr marL="4000" marR="4000" marT="4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50.107</a:t>
                      </a:r>
                    </a:p>
                  </a:txBody>
                  <a:tcPr marL="4000" marR="4000" marT="40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6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XIV</a:t>
                      </a:r>
                    </a:p>
                  </a:txBody>
                  <a:tcPr marL="4000" marR="4000" marT="4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5.998</a:t>
                      </a:r>
                    </a:p>
                  </a:txBody>
                  <a:tcPr marL="4000" marR="4000" marT="4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2%</a:t>
                      </a:r>
                    </a:p>
                  </a:txBody>
                  <a:tcPr marL="4000" marR="4000" marT="4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1.279</a:t>
                      </a:r>
                    </a:p>
                  </a:txBody>
                  <a:tcPr marL="4000" marR="4000" marT="4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1.431</a:t>
                      </a:r>
                    </a:p>
                  </a:txBody>
                  <a:tcPr marL="4000" marR="4000" marT="40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133</a:t>
                      </a:r>
                    </a:p>
                  </a:txBody>
                  <a:tcPr marL="4000" marR="4000" marT="4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125</a:t>
                      </a:r>
                    </a:p>
                  </a:txBody>
                  <a:tcPr marL="4000" marR="4000" marT="40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484</a:t>
                      </a:r>
                    </a:p>
                  </a:txBody>
                  <a:tcPr marL="4000" marR="4000" marT="4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434</a:t>
                      </a:r>
                    </a:p>
                  </a:txBody>
                  <a:tcPr marL="4000" marR="4000" marT="40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4000" marR="4000" marT="4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4000" marR="4000" marT="40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4000" marR="4000" marT="4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4000" marR="4000" marT="40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851</a:t>
                      </a:r>
                    </a:p>
                  </a:txBody>
                  <a:tcPr marL="4000" marR="4000" marT="4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643</a:t>
                      </a:r>
                    </a:p>
                  </a:txBody>
                  <a:tcPr marL="4000" marR="4000" marT="40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596</a:t>
                      </a:r>
                    </a:p>
                  </a:txBody>
                  <a:tcPr marL="4000" marR="4000" marT="4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22</a:t>
                      </a:r>
                    </a:p>
                  </a:txBody>
                  <a:tcPr marL="4000" marR="4000" marT="40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3.343</a:t>
                      </a:r>
                    </a:p>
                  </a:txBody>
                  <a:tcPr marL="4000" marR="4000" marT="4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2.655</a:t>
                      </a:r>
                    </a:p>
                  </a:txBody>
                  <a:tcPr marL="4000" marR="4000" marT="40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6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XV</a:t>
                      </a:r>
                    </a:p>
                  </a:txBody>
                  <a:tcPr marL="4000" marR="4000" marT="4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4.589</a:t>
                      </a:r>
                    </a:p>
                  </a:txBody>
                  <a:tcPr marL="4000" marR="4000" marT="4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2%</a:t>
                      </a:r>
                    </a:p>
                  </a:txBody>
                  <a:tcPr marL="4000" marR="4000" marT="4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771</a:t>
                      </a:r>
                    </a:p>
                  </a:txBody>
                  <a:tcPr marL="4000" marR="4000" marT="4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1.080</a:t>
                      </a:r>
                    </a:p>
                  </a:txBody>
                  <a:tcPr marL="4000" marR="4000" marT="40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166</a:t>
                      </a:r>
                    </a:p>
                  </a:txBody>
                  <a:tcPr marL="4000" marR="4000" marT="4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181</a:t>
                      </a:r>
                    </a:p>
                  </a:txBody>
                  <a:tcPr marL="4000" marR="4000" marT="40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579</a:t>
                      </a:r>
                    </a:p>
                  </a:txBody>
                  <a:tcPr marL="4000" marR="4000" marT="4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519</a:t>
                      </a:r>
                    </a:p>
                  </a:txBody>
                  <a:tcPr marL="4000" marR="4000" marT="40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4000" marR="4000" marT="4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4000" marR="4000" marT="40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4000" marR="4000" marT="4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4000" marR="4000" marT="40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530</a:t>
                      </a:r>
                    </a:p>
                  </a:txBody>
                  <a:tcPr marL="4000" marR="4000" marT="4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427</a:t>
                      </a:r>
                    </a:p>
                  </a:txBody>
                  <a:tcPr marL="4000" marR="4000" marT="40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325</a:t>
                      </a:r>
                    </a:p>
                  </a:txBody>
                  <a:tcPr marL="4000" marR="4000" marT="4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11</a:t>
                      </a:r>
                    </a:p>
                  </a:txBody>
                  <a:tcPr marL="4000" marR="4000" marT="40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2.371</a:t>
                      </a:r>
                    </a:p>
                  </a:txBody>
                  <a:tcPr marL="4000" marR="4000" marT="4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2.218</a:t>
                      </a:r>
                    </a:p>
                  </a:txBody>
                  <a:tcPr marL="4000" marR="4000" marT="40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33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TOTAL</a:t>
                      </a:r>
                    </a:p>
                  </a:txBody>
                  <a:tcPr marL="4000" marR="4000" marT="4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261.463</a:t>
                      </a:r>
                    </a:p>
                  </a:txBody>
                  <a:tcPr marL="4000" marR="4000" marT="4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100%</a:t>
                      </a:r>
                    </a:p>
                  </a:txBody>
                  <a:tcPr marL="4000" marR="4000" marT="4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53.068</a:t>
                      </a:r>
                    </a:p>
                  </a:txBody>
                  <a:tcPr marL="4000" marR="4000" marT="4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61.613</a:t>
                      </a:r>
                    </a:p>
                  </a:txBody>
                  <a:tcPr marL="4000" marR="4000" marT="40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11.255</a:t>
                      </a:r>
                    </a:p>
                  </a:txBody>
                  <a:tcPr marL="4000" marR="4000" marT="4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9.380</a:t>
                      </a:r>
                    </a:p>
                  </a:txBody>
                  <a:tcPr marL="4000" marR="4000" marT="40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16.702</a:t>
                      </a:r>
                    </a:p>
                  </a:txBody>
                  <a:tcPr marL="4000" marR="4000" marT="4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14.962</a:t>
                      </a:r>
                    </a:p>
                  </a:txBody>
                  <a:tcPr marL="4000" marR="4000" marT="40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283</a:t>
                      </a:r>
                    </a:p>
                  </a:txBody>
                  <a:tcPr marL="4000" marR="4000" marT="4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276</a:t>
                      </a:r>
                    </a:p>
                  </a:txBody>
                  <a:tcPr marL="4000" marR="4000" marT="40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123</a:t>
                      </a:r>
                    </a:p>
                  </a:txBody>
                  <a:tcPr marL="4000" marR="4000" marT="4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71</a:t>
                      </a:r>
                    </a:p>
                  </a:txBody>
                  <a:tcPr marL="4000" marR="4000" marT="40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37.448</a:t>
                      </a:r>
                    </a:p>
                  </a:txBody>
                  <a:tcPr marL="4000" marR="4000" marT="4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27.127</a:t>
                      </a:r>
                    </a:p>
                  </a:txBody>
                  <a:tcPr marL="4000" marR="4000" marT="40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28.433</a:t>
                      </a:r>
                    </a:p>
                  </a:txBody>
                  <a:tcPr marL="4000" marR="4000" marT="4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722</a:t>
                      </a:r>
                    </a:p>
                  </a:txBody>
                  <a:tcPr marL="4000" marR="4000" marT="40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147.312</a:t>
                      </a:r>
                    </a:p>
                  </a:txBody>
                  <a:tcPr marL="4000" marR="4000" marT="4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114.151</a:t>
                      </a:r>
                    </a:p>
                  </a:txBody>
                  <a:tcPr marL="4000" marR="4000" marT="40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20974">
                <a:tc>
                  <a:txBody>
                    <a:bodyPr/>
                    <a:lstStyle/>
                    <a:p>
                      <a:pPr algn="l" fontAlgn="ctr"/>
                      <a:endParaRPr lang="es-CL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000" marR="4000" marT="40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L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000" marR="4000" marT="40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L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000" marR="4000" marT="40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L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000" marR="4000" marT="40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L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000" marR="4000" marT="40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L" sz="9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000" marR="4000" marT="40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L" sz="9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000" marR="4000" marT="40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L" sz="9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000" marR="4000" marT="40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L" sz="9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000" marR="4000" marT="40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L" sz="9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000" marR="4000" marT="40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L" sz="9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000" marR="4000" marT="40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L" sz="9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000" marR="4000" marT="40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L" sz="9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000" marR="4000" marT="40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L" sz="9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000" marR="4000" marT="40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L" sz="9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000" marR="4000" marT="40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L" sz="9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000" marR="4000" marT="40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L" sz="9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000" marR="4000" marT="40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261.463</a:t>
                      </a:r>
                    </a:p>
                  </a:txBody>
                  <a:tcPr marL="4000" marR="4000" marT="4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11 CuadroTexto"/>
          <p:cNvSpPr txBox="1"/>
          <p:nvPr/>
        </p:nvSpPr>
        <p:spPr>
          <a:xfrm>
            <a:off x="5321545" y="5363190"/>
            <a:ext cx="36796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sz="1400" b="1" dirty="0" smtClean="0">
                <a:solidFill>
                  <a:schemeClr val="tx2">
                    <a:lumMod val="75000"/>
                  </a:schemeClr>
                </a:solidFill>
              </a:rPr>
              <a:t> Solo Titulares Imponen el 2,55% para Salud.</a:t>
            </a:r>
          </a:p>
          <a:p>
            <a:pPr>
              <a:buFont typeface="Arial" pitchFamily="34" charset="0"/>
              <a:buChar char="•"/>
            </a:pPr>
            <a:r>
              <a:rPr lang="es-ES" sz="1400" b="1" dirty="0" smtClean="0">
                <a:solidFill>
                  <a:schemeClr val="tx2">
                    <a:lumMod val="75000"/>
                  </a:schemeClr>
                </a:solidFill>
              </a:rPr>
              <a:t> Las cargas familiares, que representan el       43,7%   NO imponen en el sistema.</a:t>
            </a:r>
          </a:p>
          <a:p>
            <a:endParaRPr lang="es-CL" dirty="0"/>
          </a:p>
        </p:txBody>
      </p:sp>
      <p:sp>
        <p:nvSpPr>
          <p:cNvPr id="7" name="6 CuadroTexto"/>
          <p:cNvSpPr txBox="1"/>
          <p:nvPr/>
        </p:nvSpPr>
        <p:spPr>
          <a:xfrm>
            <a:off x="6535991" y="6416125"/>
            <a:ext cx="36796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>
                <a:solidFill>
                  <a:schemeClr val="tx2">
                    <a:lumMod val="75000"/>
                  </a:schemeClr>
                </a:solidFill>
              </a:rPr>
              <a:t>Fuente:  Unidad de Estadísticas.</a:t>
            </a:r>
          </a:p>
          <a:p>
            <a:endParaRPr lang="es-C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4929198"/>
            <a:ext cx="5381625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dirty="0" smtClean="0">
                <a:solidFill>
                  <a:schemeClr val="bg1"/>
                </a:solidFill>
              </a:rPr>
              <a:t>HOSDIP</a:t>
            </a: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357298"/>
          <a:ext cx="8229600" cy="5143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357158" y="357166"/>
          <a:ext cx="8229600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b="1" dirty="0" smtClean="0">
                <a:solidFill>
                  <a:schemeClr val="bg1"/>
                </a:solidFill>
              </a:rPr>
              <a:t>MEDICINA PREVENTIVA</a:t>
            </a: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0"/>
            <a:ext cx="1928825" cy="214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642910" y="6812281"/>
            <a:ext cx="1928825" cy="4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13 Rectángulo redondeado"/>
          <p:cNvSpPr/>
          <p:nvPr/>
        </p:nvSpPr>
        <p:spPr>
          <a:xfrm>
            <a:off x="4857752" y="2786058"/>
            <a:ext cx="3643338" cy="500066"/>
          </a:xfrm>
          <a:prstGeom prst="roundRect">
            <a:avLst>
              <a:gd name="adj" fmla="val 3146"/>
            </a:avLst>
          </a:prstGeom>
          <a:solidFill>
            <a:srgbClr val="FFFFFF">
              <a:alpha val="4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5" name="14 Rectángulo"/>
          <p:cNvSpPr/>
          <p:nvPr/>
        </p:nvSpPr>
        <p:spPr>
          <a:xfrm>
            <a:off x="4071934" y="2437621"/>
            <a:ext cx="507209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200" b="1" dirty="0" smtClean="0">
                <a:solidFill>
                  <a:schemeClr val="bg1"/>
                </a:solidFill>
              </a:rPr>
              <a:t>Administradora de Fondos de Salud Asegurador del Sistema de Salud</a:t>
            </a:r>
          </a:p>
        </p:txBody>
      </p:sp>
      <p:pic>
        <p:nvPicPr>
          <p:cNvPr id="17" name="16 Imagen" descr="institu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71934" y="5286388"/>
            <a:ext cx="4248010" cy="1428760"/>
          </a:xfrm>
          <a:prstGeom prst="rect">
            <a:avLst/>
          </a:prstGeom>
        </p:spPr>
      </p:pic>
      <p:pic>
        <p:nvPicPr>
          <p:cNvPr id="18" name="17 Imagen" descr="logo-dipreca-lad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00430" y="857232"/>
            <a:ext cx="5243499" cy="1587673"/>
          </a:xfrm>
          <a:prstGeom prst="rect">
            <a:avLst/>
          </a:prstGeom>
        </p:spPr>
      </p:pic>
      <p:sp>
        <p:nvSpPr>
          <p:cNvPr id="11" name="10 Rectángulo"/>
          <p:cNvSpPr/>
          <p:nvPr/>
        </p:nvSpPr>
        <p:spPr>
          <a:xfrm>
            <a:off x="4962091" y="2845354"/>
            <a:ext cx="33961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DIRECCIÓN -SECRETARÍA GENERAL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488" y="5357826"/>
            <a:ext cx="1150064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71406" y="785794"/>
            <a:ext cx="8643966" cy="6000768"/>
          </a:xfrm>
          <a:prstGeom prst="roundRect">
            <a:avLst>
              <a:gd name="adj" fmla="val 3146"/>
            </a:avLst>
          </a:prstGeom>
          <a:solidFill>
            <a:srgbClr val="FFFFFF">
              <a:alpha val="4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graphicFrame>
        <p:nvGraphicFramePr>
          <p:cNvPr id="6" name="5 Diagrama"/>
          <p:cNvGraphicFramePr/>
          <p:nvPr/>
        </p:nvGraphicFramePr>
        <p:xfrm>
          <a:off x="439708" y="1000108"/>
          <a:ext cx="7072362" cy="2571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9 CuadroTexto"/>
          <p:cNvSpPr txBox="1"/>
          <p:nvPr/>
        </p:nvSpPr>
        <p:spPr>
          <a:xfrm>
            <a:off x="1214414" y="285728"/>
            <a:ext cx="6715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chemeClr val="bg1"/>
                </a:solidFill>
              </a:rPr>
              <a:t>Prestadores de Salud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10" y="0"/>
            <a:ext cx="1928825" cy="214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V="1">
            <a:off x="642910" y="6812281"/>
            <a:ext cx="1928825" cy="4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11 Imagen" descr="doctor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429488" y="142852"/>
            <a:ext cx="1714512" cy="1365299"/>
          </a:xfrm>
          <a:prstGeom prst="rect">
            <a:avLst/>
          </a:prstGeom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11146" y="3714752"/>
            <a:ext cx="297180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13 CuadroTexto"/>
          <p:cNvSpPr txBox="1"/>
          <p:nvPr/>
        </p:nvSpPr>
        <p:spPr>
          <a:xfrm>
            <a:off x="2071670" y="4929198"/>
            <a:ext cx="6072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smtClean="0"/>
              <a:t>Ejemplo: Consulta Médica Electiva (Código 0101001)</a:t>
            </a:r>
            <a:endParaRPr lang="es-CL" b="1" dirty="0"/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429124" y="5286389"/>
            <a:ext cx="4000528" cy="1483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22433" y="5286388"/>
            <a:ext cx="4163815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357686" y="3738206"/>
            <a:ext cx="3071834" cy="1119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IMPOSICIONES DE SALUD ACTIVOS</a:t>
            </a:r>
            <a:endParaRPr lang="es-CL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es-CL" sz="2800" dirty="0" smtClean="0"/>
              <a:t>Composición Aportes Imponentes Activos</a:t>
            </a:r>
            <a:endParaRPr lang="es-CL" sz="2800" dirty="0"/>
          </a:p>
        </p:txBody>
      </p:sp>
      <p:sp>
        <p:nvSpPr>
          <p:cNvPr id="4" name="3 Rectángulo"/>
          <p:cNvSpPr/>
          <p:nvPr/>
        </p:nvSpPr>
        <p:spPr>
          <a:xfrm>
            <a:off x="857224" y="2214554"/>
            <a:ext cx="1071570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schemeClr val="tx1"/>
                </a:solidFill>
              </a:rPr>
              <a:t>LEGALES</a:t>
            </a:r>
            <a:endParaRPr lang="es-CL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071802" y="2214554"/>
            <a:ext cx="2714644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schemeClr val="tx1"/>
                </a:solidFill>
              </a:rPr>
              <a:t>COMPLEMENTARIOS</a:t>
            </a:r>
            <a:endParaRPr lang="es-CL" dirty="0">
              <a:solidFill>
                <a:schemeClr val="tx1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6858016" y="2214554"/>
            <a:ext cx="1071570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schemeClr val="tx1"/>
                </a:solidFill>
              </a:rPr>
              <a:t>FISCO</a:t>
            </a:r>
            <a:endParaRPr lang="es-CL" dirty="0">
              <a:solidFill>
                <a:schemeClr val="tx1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3071802" y="1142984"/>
            <a:ext cx="2714644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schemeClr val="tx1"/>
                </a:solidFill>
              </a:rPr>
              <a:t>PERSONAL ACTIVO</a:t>
            </a:r>
            <a:endParaRPr lang="es-CL" dirty="0">
              <a:solidFill>
                <a:schemeClr val="tx1"/>
              </a:solidFill>
            </a:endParaRPr>
          </a:p>
        </p:txBody>
      </p:sp>
      <p:cxnSp>
        <p:nvCxnSpPr>
          <p:cNvPr id="14" name="13 Conector angular"/>
          <p:cNvCxnSpPr>
            <a:stCxn id="7" idx="2"/>
            <a:endCxn id="5" idx="0"/>
          </p:cNvCxnSpPr>
          <p:nvPr/>
        </p:nvCxnSpPr>
        <p:spPr>
          <a:xfrm rot="5400000">
            <a:off x="4107653" y="1893083"/>
            <a:ext cx="642942" cy="158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Forma"/>
          <p:cNvCxnSpPr>
            <a:endCxn id="4" idx="0"/>
          </p:cNvCxnSpPr>
          <p:nvPr/>
        </p:nvCxnSpPr>
        <p:spPr>
          <a:xfrm rot="10800000" flipV="1">
            <a:off x="1393010" y="1857364"/>
            <a:ext cx="3036115" cy="35719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angular"/>
          <p:cNvCxnSpPr>
            <a:endCxn id="6" idx="0"/>
          </p:cNvCxnSpPr>
          <p:nvPr/>
        </p:nvCxnSpPr>
        <p:spPr>
          <a:xfrm>
            <a:off x="4429124" y="1857364"/>
            <a:ext cx="2964677" cy="35719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25 Rectángulo"/>
          <p:cNvSpPr/>
          <p:nvPr/>
        </p:nvSpPr>
        <p:spPr>
          <a:xfrm>
            <a:off x="6858016" y="3143248"/>
            <a:ext cx="1428760" cy="42862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400" dirty="0" smtClean="0">
                <a:solidFill>
                  <a:schemeClr val="tx1"/>
                </a:solidFill>
              </a:rPr>
              <a:t>(1,5% </a:t>
            </a:r>
            <a:r>
              <a:rPr lang="es-CL" sz="1400" dirty="0" err="1" smtClean="0">
                <a:solidFill>
                  <a:schemeClr val="tx1"/>
                </a:solidFill>
              </a:rPr>
              <a:t>Sdo</a:t>
            </a:r>
            <a:r>
              <a:rPr lang="es-CL" sz="1400" dirty="0" smtClean="0">
                <a:solidFill>
                  <a:schemeClr val="tx1"/>
                </a:solidFill>
              </a:rPr>
              <a:t>. Imp.)</a:t>
            </a:r>
            <a:endParaRPr lang="es-CL" sz="1400" dirty="0">
              <a:solidFill>
                <a:schemeClr val="tx1"/>
              </a:solidFill>
            </a:endParaRPr>
          </a:p>
        </p:txBody>
      </p:sp>
      <p:sp>
        <p:nvSpPr>
          <p:cNvPr id="27" name="26 Rectángulo"/>
          <p:cNvSpPr/>
          <p:nvPr/>
        </p:nvSpPr>
        <p:spPr>
          <a:xfrm>
            <a:off x="6929454" y="5429264"/>
            <a:ext cx="1214446" cy="642942"/>
          </a:xfrm>
          <a:prstGeom prst="rect">
            <a:avLst/>
          </a:prstGeom>
          <a:ln>
            <a:solidFill>
              <a:schemeClr val="accent5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400" dirty="0" smtClean="0">
                <a:solidFill>
                  <a:schemeClr val="tx1"/>
                </a:solidFill>
              </a:rPr>
              <a:t>MEDICINA PREVENTIVA</a:t>
            </a:r>
            <a:endParaRPr lang="es-CL" sz="1600" dirty="0">
              <a:solidFill>
                <a:schemeClr val="tx1"/>
              </a:solidFill>
            </a:endParaRPr>
          </a:p>
        </p:txBody>
      </p:sp>
      <p:sp>
        <p:nvSpPr>
          <p:cNvPr id="28" name="27 Rectángulo"/>
          <p:cNvSpPr/>
          <p:nvPr/>
        </p:nvSpPr>
        <p:spPr>
          <a:xfrm>
            <a:off x="6858016" y="3857628"/>
            <a:ext cx="1428760" cy="428628"/>
          </a:xfrm>
          <a:prstGeom prst="rect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400" dirty="0" smtClean="0">
                <a:solidFill>
                  <a:schemeClr val="tx1"/>
                </a:solidFill>
              </a:rPr>
              <a:t>(1,5% </a:t>
            </a:r>
            <a:r>
              <a:rPr lang="es-CL" sz="1400" dirty="0" err="1" smtClean="0">
                <a:solidFill>
                  <a:schemeClr val="tx1"/>
                </a:solidFill>
              </a:rPr>
              <a:t>Sdo</a:t>
            </a:r>
            <a:r>
              <a:rPr lang="es-CL" sz="1400" dirty="0" smtClean="0">
                <a:solidFill>
                  <a:schemeClr val="tx1"/>
                </a:solidFill>
              </a:rPr>
              <a:t>. Imp.)</a:t>
            </a:r>
            <a:endParaRPr lang="es-CL" sz="1400" dirty="0">
              <a:solidFill>
                <a:schemeClr val="tx1"/>
              </a:solidFill>
            </a:endParaRPr>
          </a:p>
        </p:txBody>
      </p:sp>
      <p:sp>
        <p:nvSpPr>
          <p:cNvPr id="29" name="28 Rectángulo"/>
          <p:cNvSpPr/>
          <p:nvPr/>
        </p:nvSpPr>
        <p:spPr>
          <a:xfrm>
            <a:off x="5357818" y="5429264"/>
            <a:ext cx="1214446" cy="6429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400" dirty="0" smtClean="0">
                <a:solidFill>
                  <a:schemeClr val="tx1"/>
                </a:solidFill>
              </a:rPr>
              <a:t>SALUD DENTAL</a:t>
            </a:r>
            <a:endParaRPr lang="es-CL" sz="1600" dirty="0">
              <a:solidFill>
                <a:schemeClr val="tx1"/>
              </a:solidFill>
            </a:endParaRPr>
          </a:p>
        </p:txBody>
      </p:sp>
      <p:sp>
        <p:nvSpPr>
          <p:cNvPr id="30" name="29 Rectángulo"/>
          <p:cNvSpPr/>
          <p:nvPr/>
        </p:nvSpPr>
        <p:spPr>
          <a:xfrm>
            <a:off x="3786182" y="5429264"/>
            <a:ext cx="1214446" cy="642942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400" dirty="0" smtClean="0">
                <a:solidFill>
                  <a:schemeClr val="tx1"/>
                </a:solidFill>
              </a:rPr>
              <a:t>MEDICINA CURATIVA</a:t>
            </a:r>
            <a:endParaRPr lang="es-CL" sz="1600" dirty="0">
              <a:solidFill>
                <a:schemeClr val="tx1"/>
              </a:solidFill>
            </a:endParaRPr>
          </a:p>
        </p:txBody>
      </p:sp>
      <p:sp>
        <p:nvSpPr>
          <p:cNvPr id="31" name="30 Rectángulo"/>
          <p:cNvSpPr/>
          <p:nvPr/>
        </p:nvSpPr>
        <p:spPr>
          <a:xfrm>
            <a:off x="2214546" y="5429264"/>
            <a:ext cx="1214446" cy="642942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400" dirty="0" smtClean="0">
                <a:solidFill>
                  <a:schemeClr val="tx1"/>
                </a:solidFill>
              </a:rPr>
              <a:t>FONDO HOSPITAL DIPRECA</a:t>
            </a:r>
            <a:endParaRPr lang="es-CL" sz="1600" dirty="0">
              <a:solidFill>
                <a:schemeClr val="tx1"/>
              </a:solidFill>
            </a:endParaRPr>
          </a:p>
        </p:txBody>
      </p:sp>
      <p:sp>
        <p:nvSpPr>
          <p:cNvPr id="32" name="31 Rectángulo"/>
          <p:cNvSpPr/>
          <p:nvPr/>
        </p:nvSpPr>
        <p:spPr>
          <a:xfrm>
            <a:off x="642910" y="5429264"/>
            <a:ext cx="1214446" cy="6429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400" dirty="0" smtClean="0">
                <a:solidFill>
                  <a:schemeClr val="tx1"/>
                </a:solidFill>
              </a:rPr>
              <a:t>FONDO HOSPITAL</a:t>
            </a:r>
          </a:p>
          <a:p>
            <a:pPr algn="ctr"/>
            <a:r>
              <a:rPr lang="es-CL" sz="1400" dirty="0" smtClean="0">
                <a:solidFill>
                  <a:schemeClr val="tx1"/>
                </a:solidFill>
              </a:rPr>
              <a:t>HOSCAR</a:t>
            </a:r>
            <a:endParaRPr lang="es-CL" sz="1600" dirty="0">
              <a:solidFill>
                <a:schemeClr val="tx1"/>
              </a:solidFill>
            </a:endParaRPr>
          </a:p>
        </p:txBody>
      </p:sp>
      <p:sp>
        <p:nvSpPr>
          <p:cNvPr id="33" name="32 Rectángulo"/>
          <p:cNvSpPr/>
          <p:nvPr/>
        </p:nvSpPr>
        <p:spPr>
          <a:xfrm>
            <a:off x="714348" y="3071810"/>
            <a:ext cx="1428760" cy="428628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200" dirty="0" smtClean="0">
                <a:solidFill>
                  <a:schemeClr val="tx1"/>
                </a:solidFill>
              </a:rPr>
              <a:t>(2,55% </a:t>
            </a:r>
            <a:r>
              <a:rPr lang="es-CL" sz="1200" dirty="0" err="1" smtClean="0">
                <a:solidFill>
                  <a:schemeClr val="tx1"/>
                </a:solidFill>
              </a:rPr>
              <a:t>Sdo</a:t>
            </a:r>
            <a:r>
              <a:rPr lang="es-CL" sz="1200" dirty="0" smtClean="0">
                <a:solidFill>
                  <a:schemeClr val="tx1"/>
                </a:solidFill>
              </a:rPr>
              <a:t>. Imp.)</a:t>
            </a:r>
            <a:endParaRPr lang="es-CL" sz="1200" dirty="0">
              <a:solidFill>
                <a:schemeClr val="tx1"/>
              </a:solidFill>
            </a:endParaRPr>
          </a:p>
        </p:txBody>
      </p:sp>
      <p:sp>
        <p:nvSpPr>
          <p:cNvPr id="34" name="33 Rectángulo"/>
          <p:cNvSpPr/>
          <p:nvPr/>
        </p:nvSpPr>
        <p:spPr>
          <a:xfrm>
            <a:off x="714348" y="3643314"/>
            <a:ext cx="1428760" cy="428628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400" dirty="0" smtClean="0">
                <a:solidFill>
                  <a:schemeClr val="tx1"/>
                </a:solidFill>
              </a:rPr>
              <a:t>(1,0% </a:t>
            </a:r>
            <a:r>
              <a:rPr lang="es-CL" sz="1400" dirty="0" err="1" smtClean="0">
                <a:solidFill>
                  <a:schemeClr val="tx1"/>
                </a:solidFill>
              </a:rPr>
              <a:t>Sdo</a:t>
            </a:r>
            <a:r>
              <a:rPr lang="es-CL" sz="1400" dirty="0" smtClean="0">
                <a:solidFill>
                  <a:schemeClr val="tx1"/>
                </a:solidFill>
              </a:rPr>
              <a:t>. Imp.)</a:t>
            </a:r>
            <a:endParaRPr lang="es-CL" sz="1400" dirty="0">
              <a:solidFill>
                <a:schemeClr val="tx1"/>
              </a:solidFill>
            </a:endParaRPr>
          </a:p>
        </p:txBody>
      </p:sp>
      <p:sp>
        <p:nvSpPr>
          <p:cNvPr id="35" name="34 Rectángulo"/>
          <p:cNvSpPr/>
          <p:nvPr/>
        </p:nvSpPr>
        <p:spPr>
          <a:xfrm>
            <a:off x="714348" y="4214818"/>
            <a:ext cx="1428760" cy="42862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400" dirty="0" smtClean="0">
                <a:solidFill>
                  <a:schemeClr val="tx1"/>
                </a:solidFill>
              </a:rPr>
              <a:t>(1,5% </a:t>
            </a:r>
            <a:r>
              <a:rPr lang="es-CL" sz="1400" dirty="0" err="1" smtClean="0">
                <a:solidFill>
                  <a:schemeClr val="tx1"/>
                </a:solidFill>
              </a:rPr>
              <a:t>Sdo</a:t>
            </a:r>
            <a:r>
              <a:rPr lang="es-CL" sz="1400" dirty="0" smtClean="0">
                <a:solidFill>
                  <a:schemeClr val="tx1"/>
                </a:solidFill>
              </a:rPr>
              <a:t>. Imp.)</a:t>
            </a:r>
            <a:endParaRPr lang="es-CL" sz="1400" dirty="0">
              <a:solidFill>
                <a:schemeClr val="tx1"/>
              </a:solidFill>
            </a:endParaRPr>
          </a:p>
        </p:txBody>
      </p:sp>
      <p:sp>
        <p:nvSpPr>
          <p:cNvPr id="36" name="35 Rectángulo"/>
          <p:cNvSpPr/>
          <p:nvPr/>
        </p:nvSpPr>
        <p:spPr>
          <a:xfrm>
            <a:off x="3857620" y="3000372"/>
            <a:ext cx="1428760" cy="42862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400" dirty="0" smtClean="0">
                <a:solidFill>
                  <a:schemeClr val="tx1"/>
                </a:solidFill>
              </a:rPr>
              <a:t>(1% </a:t>
            </a:r>
            <a:r>
              <a:rPr lang="es-CL" sz="1400" dirty="0" err="1" smtClean="0">
                <a:solidFill>
                  <a:schemeClr val="tx1"/>
                </a:solidFill>
              </a:rPr>
              <a:t>Sdo</a:t>
            </a:r>
            <a:r>
              <a:rPr lang="es-CL" sz="1400" dirty="0" smtClean="0">
                <a:solidFill>
                  <a:schemeClr val="tx1"/>
                </a:solidFill>
              </a:rPr>
              <a:t>. Base)</a:t>
            </a:r>
            <a:endParaRPr lang="es-CL" sz="1400" dirty="0">
              <a:solidFill>
                <a:schemeClr val="tx1"/>
              </a:solidFill>
            </a:endParaRPr>
          </a:p>
        </p:txBody>
      </p:sp>
      <p:sp>
        <p:nvSpPr>
          <p:cNvPr id="37" name="36 Rectángulo"/>
          <p:cNvSpPr/>
          <p:nvPr/>
        </p:nvSpPr>
        <p:spPr>
          <a:xfrm>
            <a:off x="3857620" y="3571876"/>
            <a:ext cx="1428760" cy="428628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400" dirty="0" smtClean="0">
                <a:solidFill>
                  <a:schemeClr val="tx1"/>
                </a:solidFill>
              </a:rPr>
              <a:t>( Seguro Salud)</a:t>
            </a:r>
            <a:endParaRPr lang="es-CL" sz="1400" dirty="0">
              <a:solidFill>
                <a:schemeClr val="tx1"/>
              </a:solidFill>
            </a:endParaRPr>
          </a:p>
        </p:txBody>
      </p:sp>
      <p:cxnSp>
        <p:nvCxnSpPr>
          <p:cNvPr id="39" name="38 Conector angular"/>
          <p:cNvCxnSpPr>
            <a:stCxn id="4" idx="2"/>
            <a:endCxn id="33" idx="1"/>
          </p:cNvCxnSpPr>
          <p:nvPr/>
        </p:nvCxnSpPr>
        <p:spPr>
          <a:xfrm rot="5400000">
            <a:off x="732208" y="2625323"/>
            <a:ext cx="642942" cy="678661"/>
          </a:xfrm>
          <a:prstGeom prst="bentConnector4">
            <a:avLst>
              <a:gd name="adj1" fmla="val 33333"/>
              <a:gd name="adj2" fmla="val 133684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50 Conector angular"/>
          <p:cNvCxnSpPr>
            <a:stCxn id="4" idx="2"/>
            <a:endCxn id="35" idx="1"/>
          </p:cNvCxnSpPr>
          <p:nvPr/>
        </p:nvCxnSpPr>
        <p:spPr>
          <a:xfrm rot="5400000">
            <a:off x="160704" y="3196827"/>
            <a:ext cx="1785950" cy="678661"/>
          </a:xfrm>
          <a:prstGeom prst="bentConnector4">
            <a:avLst>
              <a:gd name="adj1" fmla="val 12377"/>
              <a:gd name="adj2" fmla="val 133684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50 Conector angular"/>
          <p:cNvCxnSpPr>
            <a:stCxn id="4" idx="2"/>
            <a:endCxn id="34" idx="1"/>
          </p:cNvCxnSpPr>
          <p:nvPr/>
        </p:nvCxnSpPr>
        <p:spPr>
          <a:xfrm rot="5400000">
            <a:off x="446456" y="2911075"/>
            <a:ext cx="1214446" cy="678661"/>
          </a:xfrm>
          <a:prstGeom prst="bentConnector4">
            <a:avLst>
              <a:gd name="adj1" fmla="val 18293"/>
              <a:gd name="adj2" fmla="val 133684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50 Conector angular"/>
          <p:cNvCxnSpPr>
            <a:stCxn id="5" idx="2"/>
            <a:endCxn id="36" idx="1"/>
          </p:cNvCxnSpPr>
          <p:nvPr/>
        </p:nvCxnSpPr>
        <p:spPr>
          <a:xfrm rot="5400000">
            <a:off x="3857620" y="2643182"/>
            <a:ext cx="571504" cy="571504"/>
          </a:xfrm>
          <a:prstGeom prst="bentConnector4">
            <a:avLst>
              <a:gd name="adj1" fmla="val 31250"/>
              <a:gd name="adj2" fmla="val 14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50 Conector angular"/>
          <p:cNvCxnSpPr>
            <a:stCxn id="5" idx="2"/>
            <a:endCxn id="37" idx="1"/>
          </p:cNvCxnSpPr>
          <p:nvPr/>
        </p:nvCxnSpPr>
        <p:spPr>
          <a:xfrm rot="5400000">
            <a:off x="3571868" y="2928934"/>
            <a:ext cx="1143008" cy="571504"/>
          </a:xfrm>
          <a:prstGeom prst="bentConnector4">
            <a:avLst>
              <a:gd name="adj1" fmla="val 14743"/>
              <a:gd name="adj2" fmla="val 14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50 Conector angular"/>
          <p:cNvCxnSpPr>
            <a:stCxn id="6" idx="2"/>
            <a:endCxn id="26" idx="1"/>
          </p:cNvCxnSpPr>
          <p:nvPr/>
        </p:nvCxnSpPr>
        <p:spPr>
          <a:xfrm rot="5400000">
            <a:off x="6768719" y="2732480"/>
            <a:ext cx="714380" cy="535785"/>
          </a:xfrm>
          <a:prstGeom prst="bentConnector4">
            <a:avLst>
              <a:gd name="adj1" fmla="val 35000"/>
              <a:gd name="adj2" fmla="val 142666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50 Conector angular"/>
          <p:cNvCxnSpPr>
            <a:stCxn id="6" idx="2"/>
            <a:endCxn id="28" idx="1"/>
          </p:cNvCxnSpPr>
          <p:nvPr/>
        </p:nvCxnSpPr>
        <p:spPr>
          <a:xfrm rot="5400000">
            <a:off x="6411529" y="3089670"/>
            <a:ext cx="1428760" cy="535785"/>
          </a:xfrm>
          <a:prstGeom prst="bentConnector4">
            <a:avLst>
              <a:gd name="adj1" fmla="val 18029"/>
              <a:gd name="adj2" fmla="val 142666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50 Conector angular"/>
          <p:cNvCxnSpPr>
            <a:stCxn id="37" idx="2"/>
            <a:endCxn id="30" idx="0"/>
          </p:cNvCxnSpPr>
          <p:nvPr/>
        </p:nvCxnSpPr>
        <p:spPr>
          <a:xfrm rot="5400000">
            <a:off x="3768323" y="4625587"/>
            <a:ext cx="1428760" cy="178595"/>
          </a:xfrm>
          <a:prstGeom prst="bentConnector3">
            <a:avLst>
              <a:gd name="adj1" fmla="val 50000"/>
            </a:avLst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50 Conector angular"/>
          <p:cNvCxnSpPr>
            <a:stCxn id="36" idx="3"/>
            <a:endCxn id="29" idx="0"/>
          </p:cNvCxnSpPr>
          <p:nvPr/>
        </p:nvCxnSpPr>
        <p:spPr>
          <a:xfrm>
            <a:off x="5286380" y="3214686"/>
            <a:ext cx="678661" cy="2214578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50 Conector angular"/>
          <p:cNvCxnSpPr>
            <a:stCxn id="26" idx="3"/>
            <a:endCxn id="32" idx="2"/>
          </p:cNvCxnSpPr>
          <p:nvPr/>
        </p:nvCxnSpPr>
        <p:spPr>
          <a:xfrm flipH="1">
            <a:off x="1250133" y="3357562"/>
            <a:ext cx="7036643" cy="2714644"/>
          </a:xfrm>
          <a:prstGeom prst="bentConnector4">
            <a:avLst>
              <a:gd name="adj1" fmla="val -3249"/>
              <a:gd name="adj2" fmla="val 108421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50 Conector angular"/>
          <p:cNvCxnSpPr>
            <a:stCxn id="35" idx="2"/>
            <a:endCxn id="32" idx="0"/>
          </p:cNvCxnSpPr>
          <p:nvPr/>
        </p:nvCxnSpPr>
        <p:spPr>
          <a:xfrm rot="5400000">
            <a:off x="946522" y="4947058"/>
            <a:ext cx="785818" cy="178595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50 Conector angular"/>
          <p:cNvCxnSpPr>
            <a:stCxn id="34" idx="3"/>
            <a:endCxn id="31" idx="0"/>
          </p:cNvCxnSpPr>
          <p:nvPr/>
        </p:nvCxnSpPr>
        <p:spPr>
          <a:xfrm>
            <a:off x="2143108" y="3857628"/>
            <a:ext cx="678661" cy="1571636"/>
          </a:xfrm>
          <a:prstGeom prst="bentConnector2">
            <a:avLst/>
          </a:prstGeom>
          <a:ln w="190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50 Conector angular"/>
          <p:cNvCxnSpPr>
            <a:stCxn id="33" idx="3"/>
            <a:endCxn id="30" idx="1"/>
          </p:cNvCxnSpPr>
          <p:nvPr/>
        </p:nvCxnSpPr>
        <p:spPr>
          <a:xfrm>
            <a:off x="2143108" y="3286124"/>
            <a:ext cx="1643074" cy="2464611"/>
          </a:xfrm>
          <a:prstGeom prst="bentConnector3">
            <a:avLst>
              <a:gd name="adj1" fmla="val 84919"/>
            </a:avLst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50 Conector angular"/>
          <p:cNvCxnSpPr>
            <a:stCxn id="28" idx="2"/>
            <a:endCxn id="27" idx="0"/>
          </p:cNvCxnSpPr>
          <p:nvPr/>
        </p:nvCxnSpPr>
        <p:spPr>
          <a:xfrm rot="5400000">
            <a:off x="6983033" y="4839901"/>
            <a:ext cx="1143008" cy="35719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37 Rectángulo"/>
          <p:cNvSpPr/>
          <p:nvPr/>
        </p:nvSpPr>
        <p:spPr>
          <a:xfrm>
            <a:off x="8001024" y="1142984"/>
            <a:ext cx="1071570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schemeClr val="tx1"/>
                </a:solidFill>
              </a:rPr>
              <a:t>DIPRECA</a:t>
            </a:r>
            <a:endParaRPr lang="es-CL" dirty="0">
              <a:solidFill>
                <a:schemeClr val="tx1"/>
              </a:solidFill>
            </a:endParaRPr>
          </a:p>
        </p:txBody>
      </p:sp>
      <p:cxnSp>
        <p:nvCxnSpPr>
          <p:cNvPr id="40" name="50 Conector angular"/>
          <p:cNvCxnSpPr>
            <a:stCxn id="41" idx="2"/>
            <a:endCxn id="27" idx="3"/>
          </p:cNvCxnSpPr>
          <p:nvPr/>
        </p:nvCxnSpPr>
        <p:spPr>
          <a:xfrm rot="5400000">
            <a:off x="6590124" y="3768330"/>
            <a:ext cx="3536181" cy="428628"/>
          </a:xfrm>
          <a:prstGeom prst="bentConnector2">
            <a:avLst/>
          </a:prstGeom>
          <a:ln w="19050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40 Rectángulo"/>
          <p:cNvSpPr/>
          <p:nvPr/>
        </p:nvSpPr>
        <p:spPr>
          <a:xfrm>
            <a:off x="8072462" y="1928802"/>
            <a:ext cx="1000132" cy="285752"/>
          </a:xfrm>
          <a:prstGeom prst="rect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900" dirty="0" smtClean="0">
                <a:solidFill>
                  <a:schemeClr val="tx1"/>
                </a:solidFill>
              </a:rPr>
              <a:t>(2,5% Ingresos Brutos)</a:t>
            </a:r>
            <a:endParaRPr lang="es-CL" sz="900" dirty="0">
              <a:solidFill>
                <a:schemeClr val="tx1"/>
              </a:solidFill>
            </a:endParaRPr>
          </a:p>
        </p:txBody>
      </p:sp>
      <p:cxnSp>
        <p:nvCxnSpPr>
          <p:cNvPr id="44" name="43 Conector angular"/>
          <p:cNvCxnSpPr>
            <a:stCxn id="38" idx="2"/>
            <a:endCxn id="41" idx="0"/>
          </p:cNvCxnSpPr>
          <p:nvPr/>
        </p:nvCxnSpPr>
        <p:spPr>
          <a:xfrm rot="16200000" flipH="1">
            <a:off x="8376073" y="1732347"/>
            <a:ext cx="357190" cy="35719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IMPOSICIONES DE SALUD PASIVOS</a:t>
            </a:r>
            <a:endParaRPr lang="es-CL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es-CL" sz="2800" dirty="0" smtClean="0"/>
              <a:t>Composición Aportes Imponentes Pasivos</a:t>
            </a:r>
            <a:endParaRPr lang="es-CL" sz="2800" dirty="0"/>
          </a:p>
        </p:txBody>
      </p:sp>
      <p:sp>
        <p:nvSpPr>
          <p:cNvPr id="4" name="3 Rectángulo"/>
          <p:cNvSpPr/>
          <p:nvPr/>
        </p:nvSpPr>
        <p:spPr>
          <a:xfrm>
            <a:off x="2071670" y="2214554"/>
            <a:ext cx="1071570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schemeClr val="tx1"/>
                </a:solidFill>
              </a:rPr>
              <a:t>LEGALES</a:t>
            </a:r>
            <a:endParaRPr lang="es-CL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4500562" y="2143116"/>
            <a:ext cx="2714644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schemeClr val="tx1"/>
                </a:solidFill>
              </a:rPr>
              <a:t>COMPLEMENTARIOS</a:t>
            </a:r>
            <a:endParaRPr lang="es-CL" dirty="0">
              <a:solidFill>
                <a:schemeClr val="tx1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3071802" y="1142984"/>
            <a:ext cx="2714644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schemeClr val="tx1"/>
                </a:solidFill>
              </a:rPr>
              <a:t>PERSONAL PASIVO</a:t>
            </a:r>
            <a:endParaRPr lang="es-CL" dirty="0">
              <a:solidFill>
                <a:schemeClr val="tx1"/>
              </a:solidFill>
            </a:endParaRPr>
          </a:p>
        </p:txBody>
      </p:sp>
      <p:cxnSp>
        <p:nvCxnSpPr>
          <p:cNvPr id="14" name="13 Conector angular"/>
          <p:cNvCxnSpPr>
            <a:stCxn id="7" idx="2"/>
            <a:endCxn id="5" idx="0"/>
          </p:cNvCxnSpPr>
          <p:nvPr/>
        </p:nvCxnSpPr>
        <p:spPr>
          <a:xfrm rot="16200000" flipH="1">
            <a:off x="4857752" y="1142984"/>
            <a:ext cx="571504" cy="142876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Forma"/>
          <p:cNvCxnSpPr>
            <a:endCxn id="4" idx="0"/>
          </p:cNvCxnSpPr>
          <p:nvPr/>
        </p:nvCxnSpPr>
        <p:spPr>
          <a:xfrm rot="10800000" flipV="1">
            <a:off x="2607456" y="1857364"/>
            <a:ext cx="3036115" cy="35719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29 Rectángulo"/>
          <p:cNvSpPr/>
          <p:nvPr/>
        </p:nvSpPr>
        <p:spPr>
          <a:xfrm>
            <a:off x="5357818" y="5429264"/>
            <a:ext cx="1214446" cy="642942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400" dirty="0" smtClean="0">
                <a:solidFill>
                  <a:schemeClr val="tx1"/>
                </a:solidFill>
              </a:rPr>
              <a:t>MEDICINA CURATIVA</a:t>
            </a:r>
            <a:endParaRPr lang="es-CL" sz="1600" dirty="0">
              <a:solidFill>
                <a:schemeClr val="tx1"/>
              </a:solidFill>
            </a:endParaRPr>
          </a:p>
        </p:txBody>
      </p:sp>
      <p:sp>
        <p:nvSpPr>
          <p:cNvPr id="31" name="30 Rectángulo"/>
          <p:cNvSpPr/>
          <p:nvPr/>
        </p:nvSpPr>
        <p:spPr>
          <a:xfrm>
            <a:off x="2214546" y="5429264"/>
            <a:ext cx="1214446" cy="642942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400" dirty="0" smtClean="0">
                <a:solidFill>
                  <a:schemeClr val="tx1"/>
                </a:solidFill>
              </a:rPr>
              <a:t>FONDO HOSPITAL DIPRECA</a:t>
            </a:r>
            <a:endParaRPr lang="es-CL" sz="1600" dirty="0">
              <a:solidFill>
                <a:schemeClr val="tx1"/>
              </a:solidFill>
            </a:endParaRPr>
          </a:p>
        </p:txBody>
      </p:sp>
      <p:sp>
        <p:nvSpPr>
          <p:cNvPr id="33" name="32 Rectángulo"/>
          <p:cNvSpPr/>
          <p:nvPr/>
        </p:nvSpPr>
        <p:spPr>
          <a:xfrm>
            <a:off x="1357290" y="3429000"/>
            <a:ext cx="1428760" cy="428628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200" dirty="0" smtClean="0">
                <a:solidFill>
                  <a:schemeClr val="tx1"/>
                </a:solidFill>
              </a:rPr>
              <a:t>(2,55% </a:t>
            </a:r>
            <a:r>
              <a:rPr lang="es-CL" sz="1200" dirty="0" err="1" smtClean="0">
                <a:solidFill>
                  <a:schemeClr val="tx1"/>
                </a:solidFill>
              </a:rPr>
              <a:t>Sdo</a:t>
            </a:r>
            <a:r>
              <a:rPr lang="es-CL" sz="1200" dirty="0" smtClean="0">
                <a:solidFill>
                  <a:schemeClr val="tx1"/>
                </a:solidFill>
              </a:rPr>
              <a:t>. Imp.)</a:t>
            </a:r>
            <a:endParaRPr lang="es-CL" sz="1200" dirty="0">
              <a:solidFill>
                <a:schemeClr val="tx1"/>
              </a:solidFill>
            </a:endParaRPr>
          </a:p>
        </p:txBody>
      </p:sp>
      <p:sp>
        <p:nvSpPr>
          <p:cNvPr id="34" name="33 Rectángulo"/>
          <p:cNvSpPr/>
          <p:nvPr/>
        </p:nvSpPr>
        <p:spPr>
          <a:xfrm>
            <a:off x="1357290" y="4000504"/>
            <a:ext cx="1428760" cy="428628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400" dirty="0" smtClean="0">
                <a:solidFill>
                  <a:schemeClr val="tx1"/>
                </a:solidFill>
              </a:rPr>
              <a:t>(2,0% </a:t>
            </a:r>
            <a:r>
              <a:rPr lang="es-CL" sz="1400" dirty="0" err="1" smtClean="0">
                <a:solidFill>
                  <a:schemeClr val="tx1"/>
                </a:solidFill>
              </a:rPr>
              <a:t>Sdo</a:t>
            </a:r>
            <a:r>
              <a:rPr lang="es-CL" sz="1400" dirty="0" smtClean="0">
                <a:solidFill>
                  <a:schemeClr val="tx1"/>
                </a:solidFill>
              </a:rPr>
              <a:t>. Imp.)</a:t>
            </a:r>
            <a:endParaRPr lang="es-CL" sz="1400" dirty="0">
              <a:solidFill>
                <a:schemeClr val="tx1"/>
              </a:solidFill>
            </a:endParaRPr>
          </a:p>
        </p:txBody>
      </p:sp>
      <p:sp>
        <p:nvSpPr>
          <p:cNvPr id="37" name="36 Rectángulo"/>
          <p:cNvSpPr/>
          <p:nvPr/>
        </p:nvSpPr>
        <p:spPr>
          <a:xfrm>
            <a:off x="5214942" y="3429000"/>
            <a:ext cx="1428760" cy="428628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400" dirty="0" smtClean="0">
                <a:solidFill>
                  <a:schemeClr val="tx1"/>
                </a:solidFill>
              </a:rPr>
              <a:t>( Seguro Salud)</a:t>
            </a:r>
            <a:endParaRPr lang="es-CL" sz="1400" dirty="0">
              <a:solidFill>
                <a:schemeClr val="tx1"/>
              </a:solidFill>
            </a:endParaRPr>
          </a:p>
        </p:txBody>
      </p:sp>
      <p:cxnSp>
        <p:nvCxnSpPr>
          <p:cNvPr id="39" name="38 Conector angular"/>
          <p:cNvCxnSpPr>
            <a:stCxn id="4" idx="2"/>
            <a:endCxn id="33" idx="1"/>
          </p:cNvCxnSpPr>
          <p:nvPr/>
        </p:nvCxnSpPr>
        <p:spPr>
          <a:xfrm rot="5400000">
            <a:off x="1482307" y="2518166"/>
            <a:ext cx="1000132" cy="1250165"/>
          </a:xfrm>
          <a:prstGeom prst="bentConnector4">
            <a:avLst>
              <a:gd name="adj1" fmla="val 39286"/>
              <a:gd name="adj2" fmla="val 118286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50 Conector angular"/>
          <p:cNvCxnSpPr>
            <a:stCxn id="4" idx="2"/>
            <a:endCxn id="34" idx="1"/>
          </p:cNvCxnSpPr>
          <p:nvPr/>
        </p:nvCxnSpPr>
        <p:spPr>
          <a:xfrm rot="5400000">
            <a:off x="1196555" y="2803918"/>
            <a:ext cx="1571636" cy="1250165"/>
          </a:xfrm>
          <a:prstGeom prst="bentConnector4">
            <a:avLst>
              <a:gd name="adj1" fmla="val 24929"/>
              <a:gd name="adj2" fmla="val 118286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50 Conector angular"/>
          <p:cNvCxnSpPr>
            <a:stCxn id="5" idx="2"/>
            <a:endCxn id="37" idx="1"/>
          </p:cNvCxnSpPr>
          <p:nvPr/>
        </p:nvCxnSpPr>
        <p:spPr>
          <a:xfrm rot="5400000">
            <a:off x="5000628" y="2786058"/>
            <a:ext cx="1071570" cy="642942"/>
          </a:xfrm>
          <a:prstGeom prst="bentConnector4">
            <a:avLst>
              <a:gd name="adj1" fmla="val 40000"/>
              <a:gd name="adj2" fmla="val 135555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50 Conector angular"/>
          <p:cNvCxnSpPr>
            <a:stCxn id="37" idx="2"/>
            <a:endCxn id="30" idx="0"/>
          </p:cNvCxnSpPr>
          <p:nvPr/>
        </p:nvCxnSpPr>
        <p:spPr>
          <a:xfrm rot="16200000" flipH="1">
            <a:off x="5161363" y="4625586"/>
            <a:ext cx="1571636" cy="35719"/>
          </a:xfrm>
          <a:prstGeom prst="bentConnector3">
            <a:avLst>
              <a:gd name="adj1" fmla="val 50000"/>
            </a:avLst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50 Conector angular"/>
          <p:cNvCxnSpPr>
            <a:stCxn id="34" idx="3"/>
            <a:endCxn id="31" idx="0"/>
          </p:cNvCxnSpPr>
          <p:nvPr/>
        </p:nvCxnSpPr>
        <p:spPr>
          <a:xfrm>
            <a:off x="2786050" y="4214818"/>
            <a:ext cx="35719" cy="1214446"/>
          </a:xfrm>
          <a:prstGeom prst="bentConnector2">
            <a:avLst/>
          </a:prstGeom>
          <a:ln w="190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50 Conector angular"/>
          <p:cNvCxnSpPr>
            <a:stCxn id="33" idx="3"/>
            <a:endCxn id="30" idx="1"/>
          </p:cNvCxnSpPr>
          <p:nvPr/>
        </p:nvCxnSpPr>
        <p:spPr>
          <a:xfrm>
            <a:off x="2786050" y="3643314"/>
            <a:ext cx="2571768" cy="2107421"/>
          </a:xfrm>
          <a:prstGeom prst="bentConnector3">
            <a:avLst>
              <a:gd name="adj1" fmla="val 50000"/>
            </a:avLst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-1429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CL" dirty="0" smtClean="0"/>
              <a:t>APORTES SISTEMA SALUD-PENSIONES</a:t>
            </a:r>
            <a:endParaRPr lang="es-CL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1000108"/>
            <a:ext cx="8945533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06" y="2786058"/>
            <a:ext cx="8929718" cy="2052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CuadroTexto"/>
          <p:cNvSpPr txBox="1"/>
          <p:nvPr/>
        </p:nvSpPr>
        <p:spPr>
          <a:xfrm>
            <a:off x="785786" y="5000636"/>
            <a:ext cx="7076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00" b="1" dirty="0" smtClean="0"/>
              <a:t>DESAHUCIO DE LOS EMPLEADOS PÚBLICOS</a:t>
            </a:r>
            <a:br>
              <a:rPr lang="es-CL" sz="1200" b="1" dirty="0" smtClean="0"/>
            </a:br>
            <a:r>
              <a:rPr lang="es-CL" sz="1200" b="1" dirty="0" smtClean="0"/>
              <a:t>El desahucio de los empleados de la Administración del Estado es un derecho patrimonial, </a:t>
            </a:r>
          </a:p>
          <a:p>
            <a:pPr algn="ctr"/>
            <a:r>
              <a:rPr lang="es-CL" sz="1200" b="1" dirty="0" smtClean="0"/>
              <a:t>consistente en una indemnización que al término de sus funciones, por cualquier</a:t>
            </a:r>
          </a:p>
          <a:p>
            <a:pPr algn="ctr"/>
            <a:r>
              <a:rPr lang="es-CL" sz="1200" b="1" dirty="0" smtClean="0"/>
              <a:t> causa e independientemente de la pensión que pudiera corresponderle, se le concede al empleado </a:t>
            </a:r>
          </a:p>
          <a:p>
            <a:pPr algn="ctr"/>
            <a:r>
              <a:rPr lang="es-CL" sz="1200" b="1" dirty="0" smtClean="0"/>
              <a:t>de la Administración Pública. Este derecho se encuentra regulado en el Estatuto Administrativo (Ley N° 18.834).</a:t>
            </a:r>
            <a:endParaRPr lang="es-CL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Personalizado 3">
      <a:dk1>
        <a:srgbClr val="3F3F3F"/>
      </a:dk1>
      <a:lt1>
        <a:sysClr val="window" lastClr="FFFFFF"/>
      </a:lt1>
      <a:dk2>
        <a:srgbClr val="006CB7"/>
      </a:dk2>
      <a:lt2>
        <a:srgbClr val="D8D8D8"/>
      </a:lt2>
      <a:accent1>
        <a:srgbClr val="006CB7"/>
      </a:accent1>
      <a:accent2>
        <a:srgbClr val="EF4144"/>
      </a:accent2>
      <a:accent3>
        <a:srgbClr val="9B9B9B"/>
      </a:accent3>
      <a:accent4>
        <a:srgbClr val="0097FE"/>
      </a:accent4>
      <a:accent5>
        <a:srgbClr val="F6949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ódul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iseño predeterminado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iseño predeterminado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5405</TotalTime>
  <Words>1638</Words>
  <Application>Microsoft Office PowerPoint</Application>
  <PresentationFormat>Presentación en pantalla (4:3)</PresentationFormat>
  <Paragraphs>659</Paragraphs>
  <Slides>33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34" baseType="lpstr">
      <vt:lpstr>Tema de Office</vt:lpstr>
      <vt:lpstr>Diapositiva 1</vt:lpstr>
      <vt:lpstr>Diapositiva 2</vt:lpstr>
      <vt:lpstr>Diapositiva 3</vt:lpstr>
      <vt:lpstr>Diapositiva 4</vt:lpstr>
      <vt:lpstr>IMPOSICIONES DE SALUD ACTIVOS</vt:lpstr>
      <vt:lpstr>Composición Aportes Imponentes Activos</vt:lpstr>
      <vt:lpstr>IMPOSICIONES DE SALUD PASIVOS</vt:lpstr>
      <vt:lpstr>Composición Aportes Imponentes Pasivos</vt:lpstr>
      <vt:lpstr>APORTES SISTEMA SALUD-PENSIONES</vt:lpstr>
      <vt:lpstr>Aportes para SALUD</vt:lpstr>
      <vt:lpstr>Diapositiva 11</vt:lpstr>
      <vt:lpstr>CAUSAS DEL DEFICIT ESTRUCTURAL</vt:lpstr>
      <vt:lpstr>Diapositiva 13</vt:lpstr>
      <vt:lpstr>Diapositiva 14</vt:lpstr>
      <vt:lpstr>Derivaciones Extra Sistema RM</vt:lpstr>
      <vt:lpstr>Extra Sistema R.M. 2015</vt:lpstr>
      <vt:lpstr>Prestadores</vt:lpstr>
      <vt:lpstr>Prestaciones</vt:lpstr>
      <vt:lpstr>  Administrador de Fondos de Salud Ficha técnica del Estudio.</vt:lpstr>
      <vt:lpstr>SATISFACCIÓN ADMINISTRADOR FONDOS DE SALUD ¿Qué tan satisfecho se encuentra Ud., en general, con DIPRECA en los servicios que brinda como administrador de los fondos de salud? Base: total (1502) </vt:lpstr>
      <vt:lpstr>SATISFACCIÓN ADMINISTRADOR FONDOS DE SALUD ¿Qué tan satisfecho se encuentra Ud., en general, con DIPRECA en los servicios que brinda como administrador de los fondos de salud? Base: total (1502) </vt:lpstr>
      <vt:lpstr>Diapositiva 22</vt:lpstr>
      <vt:lpstr>Diapositiva 23</vt:lpstr>
      <vt:lpstr>Diapositiva 24</vt:lpstr>
      <vt:lpstr>DIPRECA </vt:lpstr>
      <vt:lpstr>Diapositiva 26</vt:lpstr>
      <vt:lpstr>FONDO REVALORIZADOR DE PENSIONES</vt:lpstr>
      <vt:lpstr>SERMED</vt:lpstr>
      <vt:lpstr>REESTRUCTURACIÓN SERMED</vt:lpstr>
      <vt:lpstr>HOSDIP</vt:lpstr>
      <vt:lpstr>Diapositiva 31</vt:lpstr>
      <vt:lpstr>MEDICINA PREVENTIVA</vt:lpstr>
      <vt:lpstr>Diapositiva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echamorro</dc:creator>
  <cp:lastModifiedBy>SECRETARIA</cp:lastModifiedBy>
  <cp:revision>362</cp:revision>
  <dcterms:created xsi:type="dcterms:W3CDTF">2014-08-22T14:20:34Z</dcterms:created>
  <dcterms:modified xsi:type="dcterms:W3CDTF">2016-03-18T17:47:10Z</dcterms:modified>
</cp:coreProperties>
</file>